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2.jpg" ContentType="image/jpeg"/>
  <Override PartName="/ppt/media/image33.jpg" ContentType="image/jpeg"/>
  <Override PartName="/ppt/media/image45.JPG" ContentType="image/jpeg"/>
  <Override PartName="/ppt/media/image46.JPG" ContentType="image/jpeg"/>
  <Override PartName="/ppt/media/image4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358" r:id="rId2"/>
    <p:sldId id="303" r:id="rId3"/>
    <p:sldId id="309" r:id="rId4"/>
    <p:sldId id="310" r:id="rId5"/>
    <p:sldId id="305" r:id="rId6"/>
    <p:sldId id="306" r:id="rId7"/>
    <p:sldId id="359" r:id="rId8"/>
    <p:sldId id="308" r:id="rId9"/>
    <p:sldId id="311" r:id="rId10"/>
    <p:sldId id="312" r:id="rId11"/>
    <p:sldId id="321" r:id="rId12"/>
    <p:sldId id="317" r:id="rId13"/>
    <p:sldId id="330" r:id="rId14"/>
    <p:sldId id="332" r:id="rId15"/>
    <p:sldId id="322" r:id="rId16"/>
    <p:sldId id="323" r:id="rId17"/>
    <p:sldId id="360" r:id="rId18"/>
    <p:sldId id="331" r:id="rId19"/>
    <p:sldId id="380" r:id="rId20"/>
    <p:sldId id="382" r:id="rId21"/>
    <p:sldId id="324" r:id="rId22"/>
    <p:sldId id="381" r:id="rId23"/>
    <p:sldId id="389" r:id="rId24"/>
    <p:sldId id="325" r:id="rId25"/>
    <p:sldId id="329" r:id="rId26"/>
    <p:sldId id="362" r:id="rId27"/>
    <p:sldId id="383" r:id="rId28"/>
    <p:sldId id="333" r:id="rId29"/>
    <p:sldId id="363" r:id="rId30"/>
    <p:sldId id="334" r:id="rId31"/>
    <p:sldId id="340" r:id="rId32"/>
    <p:sldId id="385" r:id="rId33"/>
    <p:sldId id="338" r:id="rId34"/>
    <p:sldId id="339" r:id="rId35"/>
    <p:sldId id="347" r:id="rId36"/>
    <p:sldId id="367" r:id="rId37"/>
    <p:sldId id="368" r:id="rId38"/>
    <p:sldId id="370" r:id="rId39"/>
    <p:sldId id="379" r:id="rId40"/>
    <p:sldId id="375" r:id="rId41"/>
    <p:sldId id="386" r:id="rId42"/>
    <p:sldId id="387" r:id="rId43"/>
    <p:sldId id="39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959" autoAdjust="0"/>
    <p:restoredTop sz="94660"/>
  </p:normalViewPr>
  <p:slideViewPr>
    <p:cSldViewPr snapToGrid="0">
      <p:cViewPr varScale="1">
        <p:scale>
          <a:sx n="46" d="100"/>
          <a:sy n="46" d="100"/>
        </p:scale>
        <p:origin x="66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95974-7773-421B-A55D-8F3DA5E9647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44C99-D80D-4B71-88ED-CCE3625EA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7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automatic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reftex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bladder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1CA22-0AA2-4C08-BC0E-A080F2B262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16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autonomous bladder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1CA22-0AA2-4C08-BC0E-A080F2B262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67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03D4B1-6A52-480F-A809-701323158548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1025" y="796925"/>
            <a:ext cx="5695950" cy="3205163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373443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0C39D-1A1B-4F29-8A5C-97E4F89B1BD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6925"/>
            <a:ext cx="4273550" cy="3205163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520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34AB-4A64-46B3-8548-C08C0614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709A1-B34A-4F1D-9191-1CC55FAC28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7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34AB-4A64-46B3-8548-C08C0614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709A1-B34A-4F1D-9191-1CC55FAC28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33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34AB-4A64-46B3-8548-C08C0614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709A1-B34A-4F1D-9191-1CC55FAC28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26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37A696E-A0DC-482C-9C26-FC5C67391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84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CD82B-FCF3-40F3-936A-270298B9362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63294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0C651-38BE-484E-9A4D-4FB34C1F69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5377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318" y="193675"/>
            <a:ext cx="95927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63725"/>
            <a:ext cx="10972800" cy="2089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105275"/>
            <a:ext cx="10972800" cy="2089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721600" y="6203951"/>
            <a:ext cx="3454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214100" y="6181725"/>
            <a:ext cx="812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057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34AB-4A64-46B3-8548-C08C0614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709A1-B34A-4F1D-9191-1CC55FAC28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6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34AB-4A64-46B3-8548-C08C0614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709A1-B34A-4F1D-9191-1CC55FAC28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7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34AB-4A64-46B3-8548-C08C0614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709A1-B34A-4F1D-9191-1CC55FAC28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34AB-4A64-46B3-8548-C08C0614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709A1-B34A-4F1D-9191-1CC55FAC28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0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34AB-4A64-46B3-8548-C08C0614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709A1-B34A-4F1D-9191-1CC55FAC28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12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34AB-4A64-46B3-8548-C08C0614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709A1-B34A-4F1D-9191-1CC55FAC28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2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34AB-4A64-46B3-8548-C08C0614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709A1-B34A-4F1D-9191-1CC55FAC28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8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34AB-4A64-46B3-8548-C08C0614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709A1-B34A-4F1D-9191-1CC55FAC28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7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934AB-4A64-46B3-8548-C08C0614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709A1-B34A-4F1D-9191-1CC55FAC28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1.png" descr="image1.png"/>
          <p:cNvPicPr>
            <a:picLocks noChangeAspect="1"/>
          </p:cNvPicPr>
          <p:nvPr userDrawn="1"/>
        </p:nvPicPr>
        <p:blipFill>
          <a:blip r:embed="rId17">
            <a:extLst/>
          </a:blip>
          <a:stretch>
            <a:fillRect/>
          </a:stretch>
        </p:blipFill>
        <p:spPr>
          <a:xfrm>
            <a:off x="203200" y="152400"/>
            <a:ext cx="1104539" cy="828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972800" y="1"/>
            <a:ext cx="956083" cy="6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10133317" y="533400"/>
            <a:ext cx="15440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center for EBM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66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com/url?sa=i&amp;rct=j&amp;q=&amp;esrc=s&amp;frm=1&amp;source=imgres&amp;cd=&amp;cad=rja&amp;uact=8&amp;ved=2ahUKEwiDr7jjw-TdAhWGmLQKHREGAlAQjRx6BAgBEAU&amp;url=https://www.pinterest.com/pin/564005553327256742/&amp;psig=AOvVaw0jeNKTYtgA5t7O2IMeB9cB&amp;ust=1538458798063307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https://www.google.com/url?sa=i&amp;rct=j&amp;q=&amp;esrc=s&amp;frm=1&amp;source=imgres&amp;cd=&amp;cad=rja&amp;uact=8&amp;ved=2ahUKEwinqYvYw-TdAhWQYlAKHRaWCKoQjRx6BAgBEAU&amp;url=https://portal-en.tbzmed.ac.ir/Page/17/Imam-Reza-Hospital.html&amp;psig=AOvVaw3hnyfaJZWtxi9h3JGcHGmJ&amp;ust=153845877502165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ctrTitle"/>
          </p:nvPr>
        </p:nvSpPr>
        <p:spPr>
          <a:xfrm>
            <a:off x="1905000" y="504498"/>
            <a:ext cx="8534400" cy="1457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Micturition Phase NLUTD</a:t>
            </a:r>
            <a:endParaRPr dirty="0"/>
          </a:p>
        </p:txBody>
      </p:sp>
      <p:sp>
        <p:nvSpPr>
          <p:cNvPr id="287" name="Shape 287"/>
          <p:cNvSpPr txBox="1">
            <a:spLocks noGrp="1"/>
          </p:cNvSpPr>
          <p:nvPr>
            <p:ph type="subTitle" sz="quarter" idx="1"/>
          </p:nvPr>
        </p:nvSpPr>
        <p:spPr>
          <a:xfrm>
            <a:off x="2971800" y="2325414"/>
            <a:ext cx="6400800" cy="1752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sz="2800" b="1" dirty="0"/>
              <a:t>Sakineh Hajebrahimi, MD</a:t>
            </a:r>
          </a:p>
          <a:p>
            <a:r>
              <a:rPr sz="2800" b="1" dirty="0"/>
              <a:t>Professor of Urology</a:t>
            </a:r>
            <a:r>
              <a:rPr lang="en-US" sz="2800" b="1" dirty="0"/>
              <a:t> &amp;</a:t>
            </a:r>
            <a:r>
              <a:rPr lang="en-US" sz="2800" b="1" dirty="0" err="1"/>
              <a:t>Neurourology</a:t>
            </a:r>
            <a:r>
              <a:rPr sz="2800" b="1" dirty="0"/>
              <a:t> Department, </a:t>
            </a:r>
            <a:r>
              <a:rPr lang="en-US" sz="2800" b="1" dirty="0"/>
              <a:t>Research center for EBM, </a:t>
            </a:r>
            <a:r>
              <a:rPr sz="2800" b="1" dirty="0"/>
              <a:t>TUMS, Tabriz, Iran</a:t>
            </a:r>
          </a:p>
        </p:txBody>
      </p:sp>
      <p:pic>
        <p:nvPicPr>
          <p:cNvPr id="288" name="image4.jpeg" descr="image4.jpeg">
            <a:hlinkClick r:id="rId2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462" y="4441605"/>
            <a:ext cx="5118538" cy="2187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5.jpeg" descr="image5.jpeg">
            <a:hlinkClick r:id="rId4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24599" y="4441605"/>
            <a:ext cx="5010807" cy="21877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123628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5476" y="646386"/>
            <a:ext cx="9601199" cy="6038193"/>
            <a:chOff x="417576" y="432815"/>
            <a:chExt cx="8308975" cy="548957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7576" y="432815"/>
              <a:ext cx="8308848" cy="548944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848" y="1066798"/>
              <a:ext cx="8232969" cy="4329112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168399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52778" y="559273"/>
            <a:ext cx="4688205" cy="44050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2800" spc="-19" dirty="0">
                <a:latin typeface="Arial"/>
                <a:cs typeface="Arial"/>
              </a:rPr>
              <a:t>Traumatic</a:t>
            </a:r>
            <a:r>
              <a:rPr sz="2800" spc="-8" dirty="0">
                <a:latin typeface="Arial"/>
                <a:cs typeface="Arial"/>
              </a:rPr>
              <a:t> </a:t>
            </a:r>
            <a:r>
              <a:rPr sz="2800" spc="-4" dirty="0">
                <a:latin typeface="Arial"/>
                <a:cs typeface="Arial"/>
              </a:rPr>
              <a:t>Spinal</a:t>
            </a:r>
            <a:r>
              <a:rPr sz="2800" spc="-8" dirty="0">
                <a:latin typeface="Arial"/>
                <a:cs typeface="Arial"/>
              </a:rPr>
              <a:t> </a:t>
            </a:r>
            <a:r>
              <a:rPr sz="2800" spc="-4" dirty="0">
                <a:latin typeface="Arial"/>
                <a:cs typeface="Arial"/>
              </a:rPr>
              <a:t>Cord</a:t>
            </a:r>
            <a:r>
              <a:rPr sz="2800" spc="-8" dirty="0">
                <a:latin typeface="Arial"/>
                <a:cs typeface="Arial"/>
              </a:rPr>
              <a:t> </a:t>
            </a:r>
            <a:r>
              <a:rPr sz="2800" spc="-4" dirty="0">
                <a:latin typeface="Arial"/>
                <a:cs typeface="Arial"/>
              </a:rPr>
              <a:t>Injury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1076" y="2249805"/>
            <a:ext cx="11634952" cy="337881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533048" marR="3810" indent="-1364933">
              <a:lnSpc>
                <a:spcPts val="2250"/>
              </a:lnSpc>
              <a:spcBef>
                <a:spcPts val="375"/>
              </a:spcBef>
            </a:pPr>
            <a:r>
              <a:rPr sz="2800" dirty="0">
                <a:latin typeface="Arial MT"/>
                <a:cs typeface="Arial MT"/>
              </a:rPr>
              <a:t>Lower urinary tract function varies depending on </a:t>
            </a:r>
            <a:r>
              <a:rPr sz="2800" spc="-574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stage</a:t>
            </a:r>
            <a:r>
              <a:rPr sz="2800" spc="-4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of</a:t>
            </a:r>
            <a:r>
              <a:rPr sz="2800" spc="-8" dirty="0">
                <a:latin typeface="Arial MT"/>
                <a:cs typeface="Arial MT"/>
              </a:rPr>
              <a:t> </a:t>
            </a:r>
            <a:endParaRPr lang="en-US" sz="2800" spc="-8" dirty="0" smtClean="0">
              <a:latin typeface="Arial MT"/>
              <a:cs typeface="Arial MT"/>
            </a:endParaRPr>
          </a:p>
          <a:p>
            <a:pPr marL="1533048" marR="3810" indent="-1364933">
              <a:lnSpc>
                <a:spcPts val="2250"/>
              </a:lnSpc>
              <a:spcBef>
                <a:spcPts val="375"/>
              </a:spcBef>
            </a:pPr>
            <a:r>
              <a:rPr sz="2800" dirty="0" smtClean="0">
                <a:latin typeface="Arial MT"/>
                <a:cs typeface="Arial MT"/>
              </a:rPr>
              <a:t>recovery</a:t>
            </a:r>
            <a:r>
              <a:rPr sz="2800" spc="-8" dirty="0" smtClean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from</a:t>
            </a:r>
            <a:r>
              <a:rPr sz="2800" spc="-4" dirty="0">
                <a:latin typeface="Arial MT"/>
                <a:cs typeface="Arial MT"/>
              </a:rPr>
              <a:t> SCI</a:t>
            </a:r>
            <a:endParaRPr sz="2800" dirty="0">
              <a:latin typeface="Arial MT"/>
              <a:cs typeface="Arial MT"/>
            </a:endParaRPr>
          </a:p>
          <a:p>
            <a:pPr marL="159544" algn="ctr">
              <a:lnSpc>
                <a:spcPts val="2501"/>
              </a:lnSpc>
              <a:spcBef>
                <a:spcPts val="1643"/>
              </a:spcBef>
            </a:pPr>
            <a:r>
              <a:rPr sz="2800" i="1" u="heavy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Phases</a:t>
            </a:r>
            <a:r>
              <a:rPr sz="2800" i="1" u="heavy" spc="-19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i="1" u="heavy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2800" i="1" u="heavy" spc="-23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i="1" u="heavy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recovery</a:t>
            </a:r>
            <a:endParaRPr sz="2800" dirty="0">
              <a:solidFill>
                <a:srgbClr val="7030A0"/>
              </a:solidFill>
              <a:latin typeface="Arial"/>
              <a:cs typeface="Arial"/>
            </a:endParaRPr>
          </a:p>
          <a:p>
            <a:pPr marL="208598" marR="70485" indent="-199073">
              <a:lnSpc>
                <a:spcPct val="90700"/>
              </a:lnSpc>
              <a:spcBef>
                <a:spcPts val="217"/>
              </a:spcBef>
              <a:buClr>
                <a:srgbClr val="F07F09"/>
              </a:buClr>
              <a:buSzPct val="78571"/>
              <a:buFont typeface="Segoe UI Symbol"/>
              <a:buChar char="⚫"/>
              <a:tabLst>
                <a:tab pos="208598" algn="l"/>
              </a:tabLst>
            </a:pPr>
            <a:r>
              <a:rPr sz="2800" dirty="0">
                <a:latin typeface="Arial MT"/>
                <a:cs typeface="Arial MT"/>
              </a:rPr>
              <a:t>Spinal Shock: Detrusor areflexia, flaccid </a:t>
            </a:r>
            <a:r>
              <a:rPr sz="2800" spc="4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paralysis,</a:t>
            </a:r>
            <a:r>
              <a:rPr sz="2800" spc="-11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reflexes</a:t>
            </a:r>
            <a:r>
              <a:rPr sz="2800" spc="-4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absent</a:t>
            </a:r>
            <a:r>
              <a:rPr sz="2800" spc="-11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below the</a:t>
            </a:r>
            <a:r>
              <a:rPr sz="2800" spc="-4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level of</a:t>
            </a:r>
            <a:r>
              <a:rPr sz="2800" spc="-8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the </a:t>
            </a:r>
            <a:r>
              <a:rPr sz="2800" spc="-574" dirty="0">
                <a:latin typeface="Arial MT"/>
                <a:cs typeface="Arial MT"/>
              </a:rPr>
              <a:t> </a:t>
            </a:r>
            <a:r>
              <a:rPr sz="2800" dirty="0" smtClean="0">
                <a:latin typeface="Arial MT"/>
                <a:cs typeface="Arial MT"/>
              </a:rPr>
              <a:t>lesion</a:t>
            </a:r>
            <a:endParaRPr lang="en-US" sz="2800" dirty="0" smtClean="0">
              <a:latin typeface="Arial MT"/>
              <a:cs typeface="Arial MT"/>
            </a:endParaRPr>
          </a:p>
          <a:p>
            <a:pPr marL="208598" marR="70485" indent="-199073">
              <a:lnSpc>
                <a:spcPct val="90700"/>
              </a:lnSpc>
              <a:spcBef>
                <a:spcPts val="217"/>
              </a:spcBef>
              <a:buClr>
                <a:srgbClr val="F07F09"/>
              </a:buClr>
              <a:buSzPct val="78571"/>
              <a:buFont typeface="Segoe UI Symbol"/>
              <a:buChar char="⚫"/>
              <a:tabLst>
                <a:tab pos="208598" algn="l"/>
              </a:tabLst>
            </a:pPr>
            <a:endParaRPr sz="2800" dirty="0">
              <a:latin typeface="Arial MT"/>
              <a:cs typeface="Arial MT"/>
            </a:endParaRPr>
          </a:p>
          <a:p>
            <a:pPr marL="208598" indent="-199073">
              <a:lnSpc>
                <a:spcPts val="2449"/>
              </a:lnSpc>
              <a:buClr>
                <a:srgbClr val="F07F09"/>
              </a:buClr>
              <a:buSzPct val="78571"/>
              <a:buFont typeface="Segoe UI Symbol"/>
              <a:buChar char="⚫"/>
              <a:tabLst>
                <a:tab pos="208598" algn="l"/>
              </a:tabLst>
            </a:pPr>
            <a:r>
              <a:rPr sz="2800" dirty="0">
                <a:latin typeface="Arial MT"/>
                <a:cs typeface="Arial MT"/>
              </a:rPr>
              <a:t>Recovery:</a:t>
            </a:r>
            <a:r>
              <a:rPr sz="2800" spc="-8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Return of</a:t>
            </a:r>
            <a:r>
              <a:rPr sz="2800" spc="-8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reflux</a:t>
            </a:r>
            <a:r>
              <a:rPr sz="2800" spc="-4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detrusor </a:t>
            </a:r>
            <a:r>
              <a:rPr sz="2800" spc="-4" dirty="0" smtClean="0">
                <a:latin typeface="Arial MT"/>
                <a:cs typeface="Arial MT"/>
              </a:rPr>
              <a:t>activity</a:t>
            </a:r>
            <a:endParaRPr lang="en-US" sz="2800" spc="-4" dirty="0" smtClean="0">
              <a:latin typeface="Arial MT"/>
              <a:cs typeface="Arial MT"/>
            </a:endParaRPr>
          </a:p>
          <a:p>
            <a:pPr marL="208598" indent="-199073">
              <a:lnSpc>
                <a:spcPts val="2449"/>
              </a:lnSpc>
              <a:buClr>
                <a:srgbClr val="F07F09"/>
              </a:buClr>
              <a:buSzPct val="78571"/>
              <a:buFont typeface="Segoe UI Symbol"/>
              <a:buChar char="⚫"/>
              <a:tabLst>
                <a:tab pos="208598" algn="l"/>
              </a:tabLst>
            </a:pPr>
            <a:endParaRPr sz="2800" dirty="0">
              <a:latin typeface="Arial MT"/>
              <a:cs typeface="Arial MT"/>
            </a:endParaRPr>
          </a:p>
          <a:p>
            <a:pPr marL="208598" indent="-199073">
              <a:lnSpc>
                <a:spcPts val="2501"/>
              </a:lnSpc>
              <a:buClr>
                <a:srgbClr val="F07F09"/>
              </a:buClr>
              <a:buSzPct val="78571"/>
              <a:buFont typeface="Segoe UI Symbol"/>
              <a:buChar char="⚫"/>
              <a:tabLst>
                <a:tab pos="208598" algn="l"/>
              </a:tabLst>
            </a:pPr>
            <a:r>
              <a:rPr sz="2800" dirty="0">
                <a:latin typeface="Arial MT"/>
                <a:cs typeface="Arial MT"/>
              </a:rPr>
              <a:t>Stable</a:t>
            </a:r>
            <a:r>
              <a:rPr sz="2800" spc="-4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pattern</a:t>
            </a:r>
            <a:r>
              <a:rPr sz="2800" spc="-4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is</a:t>
            </a:r>
            <a:r>
              <a:rPr sz="2800" spc="-8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general</a:t>
            </a:r>
            <a:r>
              <a:rPr sz="2800" spc="-4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finding</a:t>
            </a:r>
            <a:r>
              <a:rPr sz="2800" spc="-4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long-term</a:t>
            </a:r>
          </a:p>
        </p:txBody>
      </p:sp>
    </p:spTree>
    <p:extLst>
      <p:ext uri="{BB962C8B-B14F-4D97-AF65-F5344CB8AC3E}">
        <p14:creationId xmlns:p14="http://schemas.microsoft.com/office/powerpoint/2010/main" val="310707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19498" y="1774155"/>
            <a:ext cx="7651991" cy="4426533"/>
          </a:xfrm>
          <a:prstGeom prst="rect">
            <a:avLst/>
          </a:prstGeom>
        </p:spPr>
        <p:txBody>
          <a:bodyPr vert="horz" wrap="square" lIns="0" tIns="35243" rIns="0" bIns="0" rtlCol="0">
            <a:spAutoFit/>
          </a:bodyPr>
          <a:lstStyle/>
          <a:p>
            <a:pPr marL="208598" indent="-199073">
              <a:spcBef>
                <a:spcPts val="278"/>
              </a:spcBef>
              <a:buClr>
                <a:srgbClr val="F07F09"/>
              </a:buClr>
              <a:buSzPct val="78571"/>
              <a:buFont typeface="Segoe UI Symbol"/>
              <a:buChar char="⚫"/>
              <a:tabLst>
                <a:tab pos="208598" algn="l"/>
              </a:tabLst>
            </a:pPr>
            <a:r>
              <a:rPr sz="4000" spc="-4" dirty="0">
                <a:latin typeface="Verdana"/>
                <a:cs typeface="Verdana"/>
              </a:rPr>
              <a:t>Important</a:t>
            </a:r>
            <a:r>
              <a:rPr sz="4000" spc="-26" dirty="0">
                <a:latin typeface="Verdana"/>
                <a:cs typeface="Verdana"/>
              </a:rPr>
              <a:t> </a:t>
            </a:r>
            <a:r>
              <a:rPr sz="4000" spc="-4" dirty="0">
                <a:latin typeface="Verdana"/>
                <a:cs typeface="Verdana"/>
              </a:rPr>
              <a:t>to:</a:t>
            </a:r>
            <a:endParaRPr sz="4000" dirty="0">
              <a:latin typeface="Verdana"/>
              <a:cs typeface="Verdana"/>
            </a:endParaRPr>
          </a:p>
          <a:p>
            <a:pPr marL="421005" lvl="1" indent="-150971">
              <a:spcBef>
                <a:spcPts val="172"/>
              </a:spcBef>
              <a:buClr>
                <a:srgbClr val="F07F09"/>
              </a:buClr>
              <a:buChar char="◦"/>
              <a:tabLst>
                <a:tab pos="421005" algn="l"/>
              </a:tabLst>
            </a:pPr>
            <a:r>
              <a:rPr sz="3600" spc="-4" dirty="0">
                <a:latin typeface="Verdana"/>
                <a:cs typeface="Verdana"/>
              </a:rPr>
              <a:t>Safety</a:t>
            </a:r>
            <a:r>
              <a:rPr sz="3600" spc="-19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of</a:t>
            </a:r>
            <a:r>
              <a:rPr sz="3600" spc="-15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patient</a:t>
            </a:r>
          </a:p>
          <a:p>
            <a:pPr marL="461963">
              <a:spcBef>
                <a:spcPts val="240"/>
              </a:spcBef>
            </a:pPr>
            <a:r>
              <a:rPr sz="3200" spc="-1058" dirty="0">
                <a:solidFill>
                  <a:srgbClr val="ED3742"/>
                </a:solidFill>
                <a:latin typeface="Segoe UI Symbol"/>
                <a:cs typeface="Segoe UI Symbol"/>
              </a:rPr>
              <a:t>🞄</a:t>
            </a:r>
            <a:r>
              <a:rPr sz="3200" spc="30" dirty="0">
                <a:solidFill>
                  <a:srgbClr val="ED3742"/>
                </a:solidFill>
                <a:latin typeface="Segoe UI Symbol"/>
                <a:cs typeface="Segoe UI Symbol"/>
              </a:rPr>
              <a:t> </a:t>
            </a:r>
            <a:r>
              <a:rPr sz="3200" spc="-4" dirty="0">
                <a:latin typeface="Verdana"/>
                <a:cs typeface="Verdana"/>
              </a:rPr>
              <a:t>Pr</a:t>
            </a:r>
            <a:r>
              <a:rPr sz="3200" dirty="0">
                <a:latin typeface="Verdana"/>
                <a:cs typeface="Verdana"/>
              </a:rPr>
              <a:t>o</a:t>
            </a:r>
            <a:r>
              <a:rPr sz="3200" spc="-4" dirty="0">
                <a:latin typeface="Verdana"/>
                <a:cs typeface="Verdana"/>
              </a:rPr>
              <a:t>t</a:t>
            </a:r>
            <a:r>
              <a:rPr sz="3200" dirty="0">
                <a:latin typeface="Verdana"/>
                <a:cs typeface="Verdana"/>
              </a:rPr>
              <a:t>ect</a:t>
            </a:r>
            <a:r>
              <a:rPr sz="3200" spc="-4" dirty="0">
                <a:latin typeface="Verdana"/>
                <a:cs typeface="Verdana"/>
              </a:rPr>
              <a:t> </a:t>
            </a:r>
            <a:r>
              <a:rPr sz="3200" dirty="0">
                <a:latin typeface="Verdana"/>
                <a:cs typeface="Verdana"/>
              </a:rPr>
              <a:t>U</a:t>
            </a:r>
            <a:r>
              <a:rPr sz="3200" spc="4" dirty="0">
                <a:latin typeface="Verdana"/>
                <a:cs typeface="Verdana"/>
              </a:rPr>
              <a:t>pp</a:t>
            </a:r>
            <a:r>
              <a:rPr sz="3200" dirty="0">
                <a:latin typeface="Verdana"/>
                <a:cs typeface="Verdana"/>
              </a:rPr>
              <a:t>er </a:t>
            </a:r>
            <a:r>
              <a:rPr sz="3200" spc="-165" dirty="0">
                <a:latin typeface="Verdana"/>
                <a:cs typeface="Verdana"/>
              </a:rPr>
              <a:t>T</a:t>
            </a:r>
            <a:r>
              <a:rPr sz="3200" spc="-34" dirty="0">
                <a:latin typeface="Verdana"/>
                <a:cs typeface="Verdana"/>
              </a:rPr>
              <a:t>r</a:t>
            </a:r>
            <a:r>
              <a:rPr sz="3200" dirty="0">
                <a:latin typeface="Verdana"/>
                <a:cs typeface="Verdana"/>
              </a:rPr>
              <a:t>ac</a:t>
            </a:r>
            <a:r>
              <a:rPr sz="3200" spc="-4" dirty="0">
                <a:latin typeface="Verdana"/>
                <a:cs typeface="Verdana"/>
              </a:rPr>
              <a:t>t</a:t>
            </a:r>
            <a:r>
              <a:rPr sz="3200" dirty="0">
                <a:latin typeface="Verdana"/>
                <a:cs typeface="Verdana"/>
              </a:rPr>
              <a:t>s</a:t>
            </a:r>
          </a:p>
          <a:p>
            <a:pPr marL="461963">
              <a:spcBef>
                <a:spcPts val="270"/>
              </a:spcBef>
            </a:pPr>
            <a:r>
              <a:rPr sz="3200" spc="-1058" dirty="0">
                <a:solidFill>
                  <a:srgbClr val="ED3742"/>
                </a:solidFill>
                <a:latin typeface="Segoe UI Symbol"/>
                <a:cs typeface="Segoe UI Symbol"/>
              </a:rPr>
              <a:t>🞄</a:t>
            </a:r>
            <a:r>
              <a:rPr sz="3200" spc="30" dirty="0">
                <a:solidFill>
                  <a:srgbClr val="ED3742"/>
                </a:solidFill>
                <a:latin typeface="Segoe UI Symbol"/>
                <a:cs typeface="Segoe UI Symbol"/>
              </a:rPr>
              <a:t> </a:t>
            </a:r>
            <a:r>
              <a:rPr sz="3200" spc="-4" dirty="0">
                <a:latin typeface="Verdana"/>
                <a:cs typeface="Verdana"/>
              </a:rPr>
              <a:t>Pr</a:t>
            </a:r>
            <a:r>
              <a:rPr sz="3200" dirty="0">
                <a:latin typeface="Verdana"/>
                <a:cs typeface="Verdana"/>
              </a:rPr>
              <a:t>e</a:t>
            </a:r>
            <a:r>
              <a:rPr sz="3200" spc="-19" dirty="0">
                <a:latin typeface="Verdana"/>
                <a:cs typeface="Verdana"/>
              </a:rPr>
              <a:t>v</a:t>
            </a:r>
            <a:r>
              <a:rPr sz="3200" dirty="0">
                <a:latin typeface="Verdana"/>
                <a:cs typeface="Verdana"/>
              </a:rPr>
              <a:t>e</a:t>
            </a:r>
            <a:r>
              <a:rPr sz="3200" spc="-8" dirty="0">
                <a:latin typeface="Verdana"/>
                <a:cs typeface="Verdana"/>
              </a:rPr>
              <a:t>n</a:t>
            </a:r>
            <a:r>
              <a:rPr sz="3200" dirty="0">
                <a:latin typeface="Verdana"/>
                <a:cs typeface="Verdana"/>
              </a:rPr>
              <a:t>t</a:t>
            </a:r>
            <a:r>
              <a:rPr sz="3200" spc="-4" dirty="0">
                <a:latin typeface="Verdana"/>
                <a:cs typeface="Verdana"/>
              </a:rPr>
              <a:t> </a:t>
            </a:r>
            <a:r>
              <a:rPr sz="3200" dirty="0">
                <a:latin typeface="Verdana"/>
                <a:cs typeface="Verdana"/>
              </a:rPr>
              <a:t>U</a:t>
            </a:r>
            <a:r>
              <a:rPr sz="3200" spc="-8" dirty="0">
                <a:latin typeface="Verdana"/>
                <a:cs typeface="Verdana"/>
              </a:rPr>
              <a:t>T</a:t>
            </a:r>
            <a:r>
              <a:rPr sz="3200" dirty="0">
                <a:latin typeface="Verdana"/>
                <a:cs typeface="Verdana"/>
              </a:rPr>
              <a:t>I</a:t>
            </a:r>
          </a:p>
          <a:p>
            <a:pPr marL="461963">
              <a:spcBef>
                <a:spcPts val="199"/>
              </a:spcBef>
            </a:pPr>
            <a:r>
              <a:rPr sz="3200" spc="-1058" dirty="0">
                <a:solidFill>
                  <a:srgbClr val="ED3742"/>
                </a:solidFill>
                <a:latin typeface="Segoe UI Symbol"/>
                <a:cs typeface="Segoe UI Symbol"/>
              </a:rPr>
              <a:t>🞄</a:t>
            </a:r>
            <a:r>
              <a:rPr sz="3200" spc="30" dirty="0">
                <a:solidFill>
                  <a:srgbClr val="ED3742"/>
                </a:solidFill>
                <a:latin typeface="Segoe UI Symbol"/>
                <a:cs typeface="Segoe UI Symbol"/>
              </a:rPr>
              <a:t> </a:t>
            </a:r>
            <a:r>
              <a:rPr sz="3200" spc="-4" dirty="0">
                <a:latin typeface="Verdana"/>
                <a:cs typeface="Verdana"/>
              </a:rPr>
              <a:t>Pr</a:t>
            </a:r>
            <a:r>
              <a:rPr sz="3200" dirty="0">
                <a:latin typeface="Verdana"/>
                <a:cs typeface="Verdana"/>
              </a:rPr>
              <a:t>e</a:t>
            </a:r>
            <a:r>
              <a:rPr sz="3200" spc="-19" dirty="0">
                <a:latin typeface="Verdana"/>
                <a:cs typeface="Verdana"/>
              </a:rPr>
              <a:t>v</a:t>
            </a:r>
            <a:r>
              <a:rPr sz="3200" dirty="0">
                <a:latin typeface="Verdana"/>
                <a:cs typeface="Verdana"/>
              </a:rPr>
              <a:t>e</a:t>
            </a:r>
            <a:r>
              <a:rPr sz="3200" spc="-8" dirty="0">
                <a:latin typeface="Verdana"/>
                <a:cs typeface="Verdana"/>
              </a:rPr>
              <a:t>n</a:t>
            </a:r>
            <a:r>
              <a:rPr sz="3200" dirty="0">
                <a:latin typeface="Verdana"/>
                <a:cs typeface="Verdana"/>
              </a:rPr>
              <a:t>t</a:t>
            </a:r>
            <a:r>
              <a:rPr sz="3200" spc="-4" dirty="0">
                <a:latin typeface="Verdana"/>
                <a:cs typeface="Verdana"/>
              </a:rPr>
              <a:t> </a:t>
            </a:r>
            <a:r>
              <a:rPr sz="3200" dirty="0">
                <a:latin typeface="Verdana"/>
                <a:cs typeface="Verdana"/>
              </a:rPr>
              <a:t>s</a:t>
            </a:r>
            <a:r>
              <a:rPr sz="3200" spc="-4" dirty="0">
                <a:latin typeface="Verdana"/>
                <a:cs typeface="Verdana"/>
              </a:rPr>
              <a:t>t</a:t>
            </a:r>
            <a:r>
              <a:rPr sz="3200" dirty="0">
                <a:latin typeface="Verdana"/>
                <a:cs typeface="Verdana"/>
              </a:rPr>
              <a:t>o</a:t>
            </a:r>
            <a:r>
              <a:rPr sz="3200" spc="-8" dirty="0">
                <a:latin typeface="Verdana"/>
                <a:cs typeface="Verdana"/>
              </a:rPr>
              <a:t>n</a:t>
            </a:r>
            <a:r>
              <a:rPr sz="3200" dirty="0">
                <a:latin typeface="Verdana"/>
                <a:cs typeface="Verdana"/>
              </a:rPr>
              <a:t>e fo</a:t>
            </a:r>
            <a:r>
              <a:rPr sz="3200" spc="-4" dirty="0">
                <a:latin typeface="Verdana"/>
                <a:cs typeface="Verdana"/>
              </a:rPr>
              <a:t>rm</a:t>
            </a:r>
            <a:r>
              <a:rPr sz="3200" dirty="0">
                <a:latin typeface="Verdana"/>
                <a:cs typeface="Verdana"/>
              </a:rPr>
              <a:t>a</a:t>
            </a:r>
            <a:r>
              <a:rPr sz="3200" spc="-4" dirty="0">
                <a:latin typeface="Verdana"/>
                <a:cs typeface="Verdana"/>
              </a:rPr>
              <a:t>ti</a:t>
            </a:r>
            <a:r>
              <a:rPr sz="3200" dirty="0">
                <a:latin typeface="Verdana"/>
                <a:cs typeface="Verdana"/>
              </a:rPr>
              <a:t>on</a:t>
            </a:r>
          </a:p>
          <a:p>
            <a:pPr marL="421005" lvl="1" indent="-150971">
              <a:spcBef>
                <a:spcPts val="191"/>
              </a:spcBef>
              <a:buClr>
                <a:srgbClr val="F07F09"/>
              </a:buClr>
              <a:buChar char="◦"/>
              <a:tabLst>
                <a:tab pos="421005" algn="l"/>
              </a:tabLst>
            </a:pPr>
            <a:r>
              <a:rPr sz="3600" spc="-4" dirty="0">
                <a:latin typeface="Verdana"/>
                <a:cs typeface="Verdana"/>
              </a:rPr>
              <a:t>Social</a:t>
            </a:r>
            <a:r>
              <a:rPr sz="3600" spc="-8" dirty="0">
                <a:latin typeface="Verdana"/>
                <a:cs typeface="Verdana"/>
              </a:rPr>
              <a:t> </a:t>
            </a:r>
            <a:r>
              <a:rPr sz="3600" spc="-26" dirty="0">
                <a:latin typeface="Verdana"/>
                <a:cs typeface="Verdana"/>
              </a:rPr>
              <a:t>Well</a:t>
            </a:r>
            <a:r>
              <a:rPr sz="3600" spc="-4" dirty="0">
                <a:latin typeface="Verdana"/>
                <a:cs typeface="Verdana"/>
              </a:rPr>
              <a:t> Being</a:t>
            </a:r>
            <a:endParaRPr sz="3600" dirty="0">
              <a:latin typeface="Verdana"/>
              <a:cs typeface="Verdana"/>
            </a:endParaRPr>
          </a:p>
          <a:p>
            <a:pPr marL="461963">
              <a:spcBef>
                <a:spcPts val="240"/>
              </a:spcBef>
            </a:pPr>
            <a:r>
              <a:rPr sz="3200" spc="-1058" dirty="0">
                <a:solidFill>
                  <a:srgbClr val="ED3742"/>
                </a:solidFill>
                <a:latin typeface="Segoe UI Symbol"/>
                <a:cs typeface="Segoe UI Symbol"/>
              </a:rPr>
              <a:t>🞄</a:t>
            </a:r>
            <a:r>
              <a:rPr sz="3200" spc="30" dirty="0">
                <a:solidFill>
                  <a:srgbClr val="ED3742"/>
                </a:solidFill>
                <a:latin typeface="Segoe UI Symbol"/>
                <a:cs typeface="Segoe UI Symbol"/>
              </a:rPr>
              <a:t> </a:t>
            </a:r>
            <a:r>
              <a:rPr sz="3200" spc="-4" dirty="0">
                <a:latin typeface="Verdana"/>
                <a:cs typeface="Verdana"/>
              </a:rPr>
              <a:t>A</a:t>
            </a:r>
            <a:r>
              <a:rPr sz="3200" dirty="0">
                <a:latin typeface="Verdana"/>
                <a:cs typeface="Verdana"/>
              </a:rPr>
              <a:t>c</a:t>
            </a:r>
            <a:r>
              <a:rPr sz="3200" spc="-4" dirty="0">
                <a:latin typeface="Verdana"/>
                <a:cs typeface="Verdana"/>
              </a:rPr>
              <a:t>hi</a:t>
            </a:r>
            <a:r>
              <a:rPr sz="3200" dirty="0">
                <a:latin typeface="Verdana"/>
                <a:cs typeface="Verdana"/>
              </a:rPr>
              <a:t>e</a:t>
            </a:r>
            <a:r>
              <a:rPr sz="3200" spc="-4" dirty="0">
                <a:latin typeface="Verdana"/>
                <a:cs typeface="Verdana"/>
              </a:rPr>
              <a:t>vin</a:t>
            </a:r>
            <a:r>
              <a:rPr sz="3200" dirty="0">
                <a:latin typeface="Verdana"/>
                <a:cs typeface="Verdana"/>
              </a:rPr>
              <a:t>g</a:t>
            </a:r>
            <a:r>
              <a:rPr sz="3200" spc="4" dirty="0">
                <a:latin typeface="Verdana"/>
                <a:cs typeface="Verdana"/>
              </a:rPr>
              <a:t> </a:t>
            </a:r>
            <a:r>
              <a:rPr sz="3200" dirty="0">
                <a:latin typeface="Verdana"/>
                <a:cs typeface="Verdana"/>
              </a:rPr>
              <a:t>co</a:t>
            </a:r>
            <a:r>
              <a:rPr sz="3200" spc="-4" dirty="0">
                <a:latin typeface="Verdana"/>
                <a:cs typeface="Verdana"/>
              </a:rPr>
              <a:t>ntin</a:t>
            </a:r>
            <a:r>
              <a:rPr sz="3200" dirty="0">
                <a:latin typeface="Verdana"/>
                <a:cs typeface="Verdana"/>
              </a:rPr>
              <a:t>e</a:t>
            </a:r>
            <a:r>
              <a:rPr sz="3200" spc="-4" dirty="0">
                <a:latin typeface="Verdana"/>
                <a:cs typeface="Verdana"/>
              </a:rPr>
              <a:t>n</a:t>
            </a:r>
            <a:r>
              <a:rPr sz="3200" dirty="0">
                <a:latin typeface="Verdana"/>
                <a:cs typeface="Verdana"/>
              </a:rPr>
              <a:t>ce</a:t>
            </a:r>
          </a:p>
          <a:p>
            <a:pPr marL="461963">
              <a:spcBef>
                <a:spcPts val="270"/>
              </a:spcBef>
            </a:pPr>
            <a:r>
              <a:rPr sz="3200" spc="-1058" dirty="0">
                <a:solidFill>
                  <a:srgbClr val="ED3742"/>
                </a:solidFill>
                <a:latin typeface="Segoe UI Symbol"/>
                <a:cs typeface="Segoe UI Symbol"/>
              </a:rPr>
              <a:t>🞄</a:t>
            </a:r>
            <a:r>
              <a:rPr sz="3200" spc="30" dirty="0">
                <a:solidFill>
                  <a:srgbClr val="ED3742"/>
                </a:solidFill>
                <a:latin typeface="Segoe UI Symbol"/>
                <a:cs typeface="Segoe UI Symbol"/>
              </a:rPr>
              <a:t> </a:t>
            </a:r>
            <a:r>
              <a:rPr sz="3200" spc="4" dirty="0">
                <a:latin typeface="Verdana"/>
                <a:cs typeface="Verdana"/>
              </a:rPr>
              <a:t>O</a:t>
            </a:r>
            <a:r>
              <a:rPr sz="3200" dirty="0">
                <a:latin typeface="Verdana"/>
                <a:cs typeface="Verdana"/>
              </a:rPr>
              <a:t>p</a:t>
            </a:r>
            <a:r>
              <a:rPr sz="3200" spc="-4" dirty="0">
                <a:latin typeface="Verdana"/>
                <a:cs typeface="Verdana"/>
              </a:rPr>
              <a:t>timi</a:t>
            </a:r>
            <a:r>
              <a:rPr sz="3200" spc="-8" dirty="0">
                <a:latin typeface="Verdana"/>
                <a:cs typeface="Verdana"/>
              </a:rPr>
              <a:t>z</a:t>
            </a:r>
            <a:r>
              <a:rPr sz="3200" spc="-4" dirty="0">
                <a:latin typeface="Verdana"/>
                <a:cs typeface="Verdana"/>
              </a:rPr>
              <a:t>in</a:t>
            </a:r>
            <a:r>
              <a:rPr sz="3200" dirty="0">
                <a:latin typeface="Verdana"/>
                <a:cs typeface="Verdana"/>
              </a:rPr>
              <a:t>g </a:t>
            </a:r>
            <a:r>
              <a:rPr sz="3200" spc="4" dirty="0">
                <a:latin typeface="Verdana"/>
                <a:cs typeface="Verdana"/>
              </a:rPr>
              <a:t>QOL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1311" y="488732"/>
            <a:ext cx="589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Evaluation and diagnosis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4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65491" y="6176720"/>
            <a:ext cx="5649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In DSD, when there is flow, detrusor pressure drops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5545" y="725214"/>
            <a:ext cx="7047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Detrusor </a:t>
            </a:r>
            <a:r>
              <a:rPr lang="en-US" sz="3600" dirty="0" err="1" smtClean="0">
                <a:solidFill>
                  <a:srgbClr val="0070C0"/>
                </a:solidFill>
              </a:rPr>
              <a:t>overactivity</a:t>
            </a:r>
            <a:r>
              <a:rPr lang="en-US" sz="3600" dirty="0" smtClean="0">
                <a:solidFill>
                  <a:srgbClr val="0070C0"/>
                </a:solidFill>
              </a:rPr>
              <a:t> and DSD</a:t>
            </a:r>
            <a:endParaRPr lang="en-US" sz="3600" dirty="0">
              <a:solidFill>
                <a:srgbClr val="0070C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371546"/>
            <a:ext cx="11114690" cy="4603585"/>
            <a:chOff x="0" y="1371546"/>
            <a:chExt cx="11114690" cy="46035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139" y="1806629"/>
              <a:ext cx="5517930" cy="416850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9724" y="1806628"/>
              <a:ext cx="5044966" cy="404237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71546"/>
              <a:ext cx="4283433" cy="4477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62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146" y="1560786"/>
            <a:ext cx="8592206" cy="5130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1862" y="646386"/>
            <a:ext cx="804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Low capacity and low compliance bladder with VUR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3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95193" y="646622"/>
            <a:ext cx="7142490" cy="5296977"/>
            <a:chOff x="234695" y="21335"/>
            <a:chExt cx="8674735" cy="6151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695" y="1142999"/>
              <a:ext cx="8674608" cy="5029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784" y="21335"/>
              <a:ext cx="2877312" cy="12344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5975" y="21335"/>
              <a:ext cx="5769864" cy="12344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118377" y="4583050"/>
            <a:ext cx="82867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FFFF00"/>
                </a:solidFill>
                <a:latin typeface="Arial MT"/>
                <a:cs typeface="Arial MT"/>
              </a:rPr>
              <a:t>.</a:t>
            </a:r>
            <a:endParaRPr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17202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1314451"/>
            <a:ext cx="7693572" cy="50232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48024" y="681267"/>
            <a:ext cx="5696426" cy="4251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4" dirty="0">
                <a:solidFill>
                  <a:srgbClr val="000000"/>
                </a:solidFill>
                <a:latin typeface="Arial"/>
                <a:cs typeface="Arial"/>
              </a:rPr>
              <a:t>High</a:t>
            </a:r>
            <a:r>
              <a:rPr sz="2700" spc="-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spc="-4" dirty="0">
                <a:solidFill>
                  <a:srgbClr val="000000"/>
                </a:solidFill>
                <a:latin typeface="Arial"/>
                <a:cs typeface="Arial"/>
              </a:rPr>
              <a:t>Detrusor</a:t>
            </a:r>
            <a:r>
              <a:rPr sz="2700" spc="-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spc="-4" dirty="0">
                <a:solidFill>
                  <a:srgbClr val="000000"/>
                </a:solidFill>
                <a:latin typeface="Arial"/>
                <a:cs typeface="Arial"/>
              </a:rPr>
              <a:t>Leak</a:t>
            </a:r>
            <a:r>
              <a:rPr sz="2700" spc="-1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0000"/>
                </a:solidFill>
                <a:latin typeface="Arial"/>
                <a:cs typeface="Arial"/>
              </a:rPr>
              <a:t>Point</a:t>
            </a:r>
            <a:r>
              <a:rPr sz="2700" spc="-4" dirty="0">
                <a:solidFill>
                  <a:srgbClr val="000000"/>
                </a:solidFill>
                <a:latin typeface="Arial"/>
                <a:cs typeface="Arial"/>
              </a:rPr>
              <a:t> Pressure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20875" y="2377059"/>
            <a:ext cx="186690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Anton</a:t>
            </a:r>
            <a:r>
              <a:rPr sz="13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HA,</a:t>
            </a:r>
            <a:r>
              <a:rPr sz="13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CMAJ,</a:t>
            </a:r>
            <a:r>
              <a:rPr sz="13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2004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75" y="2485742"/>
            <a:ext cx="5517358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8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65491" y="6176720"/>
            <a:ext cx="5649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In DSD, when there is flow, detrusor pressure drops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5545" y="725214"/>
            <a:ext cx="7047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Detrusor </a:t>
            </a:r>
            <a:r>
              <a:rPr lang="en-US" sz="3600" dirty="0" err="1" smtClean="0">
                <a:solidFill>
                  <a:srgbClr val="0070C0"/>
                </a:solidFill>
              </a:rPr>
              <a:t>overactivity</a:t>
            </a:r>
            <a:r>
              <a:rPr lang="en-US" sz="3600" dirty="0" smtClean="0">
                <a:solidFill>
                  <a:srgbClr val="0070C0"/>
                </a:solidFill>
              </a:rPr>
              <a:t> and DSD</a:t>
            </a:r>
            <a:endParaRPr lang="en-US" sz="3600" dirty="0">
              <a:solidFill>
                <a:srgbClr val="0070C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371546"/>
            <a:ext cx="11114690" cy="4603585"/>
            <a:chOff x="0" y="1371546"/>
            <a:chExt cx="11114690" cy="46035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139" y="1806629"/>
              <a:ext cx="5517930" cy="416850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9724" y="1806628"/>
              <a:ext cx="5044966" cy="404237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71546"/>
              <a:ext cx="4283433" cy="4477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837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403475" y="-171450"/>
            <a:ext cx="8229600" cy="1143000"/>
          </a:xfrm>
        </p:spPr>
        <p:txBody>
          <a:bodyPr/>
          <a:lstStyle/>
          <a:p>
            <a:r>
              <a:rPr lang="en-GB" smtClean="0"/>
              <a:t>Straining     vs        DSD?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5708651"/>
            <a:ext cx="2133600" cy="365125"/>
          </a:xfrm>
        </p:spPr>
        <p:txBody>
          <a:bodyPr/>
          <a:lstStyle/>
          <a:p>
            <a:pPr>
              <a:defRPr/>
            </a:pPr>
            <a:fld id="{ED7EF475-A66D-4551-925C-1497CDFDAAE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9751" y="1341439"/>
            <a:ext cx="837793" cy="38779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000" dirty="0" err="1">
                <a:solidFill>
                  <a:srgbClr val="FF0000"/>
                </a:solidFill>
                <a:latin typeface="Calibri"/>
              </a:rPr>
              <a:t>P</a:t>
            </a:r>
            <a:r>
              <a:rPr lang="en-GB" dirty="0" err="1">
                <a:solidFill>
                  <a:srgbClr val="FF0000"/>
                </a:solidFill>
                <a:latin typeface="Calibri"/>
              </a:rPr>
              <a:t>Abd</a:t>
            </a:r>
            <a:endParaRPr lang="en-GB" dirty="0">
              <a:solidFill>
                <a:srgbClr val="FF0000"/>
              </a:solidFill>
              <a:latin typeface="Calibri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GB" sz="4000" dirty="0" err="1">
                <a:solidFill>
                  <a:srgbClr val="1F497D"/>
                </a:solidFill>
                <a:latin typeface="Calibri"/>
              </a:rPr>
              <a:t>P</a:t>
            </a:r>
            <a:r>
              <a:rPr lang="en-GB" dirty="0" err="1">
                <a:solidFill>
                  <a:srgbClr val="1F497D"/>
                </a:solidFill>
                <a:latin typeface="Calibri"/>
              </a:rPr>
              <a:t>Ves</a:t>
            </a:r>
            <a:endParaRPr lang="en-GB" dirty="0">
              <a:solidFill>
                <a:srgbClr val="1F497D"/>
              </a:solidFill>
              <a:latin typeface="Calibri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GB" sz="4000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P</a:t>
            </a:r>
            <a:r>
              <a:rPr lang="en-GB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Det</a:t>
            </a:r>
            <a:endParaRPr lang="en-GB" dirty="0">
              <a:solidFill>
                <a:srgbClr val="9BBB59">
                  <a:lumMod val="50000"/>
                </a:srgbClr>
              </a:solidFill>
              <a:latin typeface="Calibri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Q Flow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792538" y="981075"/>
            <a:ext cx="6119812" cy="1138238"/>
            <a:chOff x="2267744" y="2073861"/>
            <a:chExt cx="6120680" cy="113911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940152" y="3212976"/>
              <a:ext cx="2448272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2267744" y="2073861"/>
              <a:ext cx="2224402" cy="1139115"/>
            </a:xfrm>
            <a:custGeom>
              <a:avLst/>
              <a:gdLst>
                <a:gd name="connsiteX0" fmla="*/ 0 w 2223779"/>
                <a:gd name="connsiteY0" fmla="*/ 928920 h 1139115"/>
                <a:gd name="connsiteX1" fmla="*/ 174171 w 2223779"/>
                <a:gd name="connsiteY1" fmla="*/ 116120 h 1139115"/>
                <a:gd name="connsiteX2" fmla="*/ 319314 w 2223779"/>
                <a:gd name="connsiteY2" fmla="*/ 928920 h 1139115"/>
                <a:gd name="connsiteX3" fmla="*/ 783771 w 2223779"/>
                <a:gd name="connsiteY3" fmla="*/ 1016005 h 1139115"/>
                <a:gd name="connsiteX4" fmla="*/ 943428 w 2223779"/>
                <a:gd name="connsiteY4" fmla="*/ 203205 h 1139115"/>
                <a:gd name="connsiteX5" fmla="*/ 1117600 w 2223779"/>
                <a:gd name="connsiteY5" fmla="*/ 1045034 h 1139115"/>
                <a:gd name="connsiteX6" fmla="*/ 1538514 w 2223779"/>
                <a:gd name="connsiteY6" fmla="*/ 1001491 h 1139115"/>
                <a:gd name="connsiteX7" fmla="*/ 1669143 w 2223779"/>
                <a:gd name="connsiteY7" fmla="*/ 5 h 1139115"/>
                <a:gd name="connsiteX8" fmla="*/ 1857828 w 2223779"/>
                <a:gd name="connsiteY8" fmla="*/ 1016005 h 1139115"/>
                <a:gd name="connsiteX9" fmla="*/ 2191657 w 2223779"/>
                <a:gd name="connsiteY9" fmla="*/ 1045034 h 1139115"/>
                <a:gd name="connsiteX10" fmla="*/ 2191657 w 2223779"/>
                <a:gd name="connsiteY10" fmla="*/ 1059548 h 113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23779" h="1139115">
                  <a:moveTo>
                    <a:pt x="0" y="928920"/>
                  </a:moveTo>
                  <a:cubicBezTo>
                    <a:pt x="60476" y="522520"/>
                    <a:pt x="120952" y="116120"/>
                    <a:pt x="174171" y="116120"/>
                  </a:cubicBezTo>
                  <a:cubicBezTo>
                    <a:pt x="227390" y="116120"/>
                    <a:pt x="217714" y="778939"/>
                    <a:pt x="319314" y="928920"/>
                  </a:cubicBezTo>
                  <a:cubicBezTo>
                    <a:pt x="420914" y="1078901"/>
                    <a:pt x="679752" y="1136958"/>
                    <a:pt x="783771" y="1016005"/>
                  </a:cubicBezTo>
                  <a:cubicBezTo>
                    <a:pt x="887790" y="895052"/>
                    <a:pt x="887790" y="198367"/>
                    <a:pt x="943428" y="203205"/>
                  </a:cubicBezTo>
                  <a:cubicBezTo>
                    <a:pt x="999066" y="208043"/>
                    <a:pt x="1018419" y="911987"/>
                    <a:pt x="1117600" y="1045034"/>
                  </a:cubicBezTo>
                  <a:cubicBezTo>
                    <a:pt x="1216781" y="1178081"/>
                    <a:pt x="1446590" y="1175662"/>
                    <a:pt x="1538514" y="1001491"/>
                  </a:cubicBezTo>
                  <a:cubicBezTo>
                    <a:pt x="1630438" y="827320"/>
                    <a:pt x="1615924" y="-2414"/>
                    <a:pt x="1669143" y="5"/>
                  </a:cubicBezTo>
                  <a:cubicBezTo>
                    <a:pt x="1722362" y="2424"/>
                    <a:pt x="1770742" y="841833"/>
                    <a:pt x="1857828" y="1016005"/>
                  </a:cubicBezTo>
                  <a:cubicBezTo>
                    <a:pt x="1944914" y="1190177"/>
                    <a:pt x="2136019" y="1037777"/>
                    <a:pt x="2191657" y="1045034"/>
                  </a:cubicBezTo>
                  <a:cubicBezTo>
                    <a:pt x="2247295" y="1052291"/>
                    <a:pt x="2219476" y="1055919"/>
                    <a:pt x="2191657" y="1059548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860801" y="4794250"/>
            <a:ext cx="1730375" cy="1155700"/>
            <a:chOff x="2336800" y="3356992"/>
            <a:chExt cx="1731144" cy="1154697"/>
          </a:xfrm>
        </p:grpSpPr>
        <p:sp>
          <p:nvSpPr>
            <p:cNvPr id="12" name="Freeform 11"/>
            <p:cNvSpPr/>
            <p:nvPr/>
          </p:nvSpPr>
          <p:spPr>
            <a:xfrm>
              <a:off x="2336800" y="3501330"/>
              <a:ext cx="177879" cy="1007187"/>
            </a:xfrm>
            <a:custGeom>
              <a:avLst/>
              <a:gdLst>
                <a:gd name="connsiteX0" fmla="*/ 0 w 177323"/>
                <a:gd name="connsiteY0" fmla="*/ 754743 h 794657"/>
                <a:gd name="connsiteX1" fmla="*/ 87086 w 177323"/>
                <a:gd name="connsiteY1" fmla="*/ 0 h 794657"/>
                <a:gd name="connsiteX2" fmla="*/ 174171 w 177323"/>
                <a:gd name="connsiteY2" fmla="*/ 754743 h 794657"/>
                <a:gd name="connsiteX3" fmla="*/ 159657 w 177323"/>
                <a:gd name="connsiteY3" fmla="*/ 696686 h 794657"/>
                <a:gd name="connsiteX4" fmla="*/ 159657 w 177323"/>
                <a:gd name="connsiteY4" fmla="*/ 696686 h 79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23" h="794657">
                  <a:moveTo>
                    <a:pt x="0" y="754743"/>
                  </a:moveTo>
                  <a:cubicBezTo>
                    <a:pt x="29029" y="377371"/>
                    <a:pt x="58058" y="0"/>
                    <a:pt x="87086" y="0"/>
                  </a:cubicBezTo>
                  <a:cubicBezTo>
                    <a:pt x="116114" y="0"/>
                    <a:pt x="162076" y="638629"/>
                    <a:pt x="174171" y="754743"/>
                  </a:cubicBezTo>
                  <a:cubicBezTo>
                    <a:pt x="186266" y="870857"/>
                    <a:pt x="159657" y="696686"/>
                    <a:pt x="159657" y="696686"/>
                  </a:cubicBezTo>
                  <a:lnTo>
                    <a:pt x="159657" y="696686"/>
                  </a:ln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3170608" y="3713870"/>
              <a:ext cx="177879" cy="794647"/>
            </a:xfrm>
            <a:custGeom>
              <a:avLst/>
              <a:gdLst>
                <a:gd name="connsiteX0" fmla="*/ 0 w 177323"/>
                <a:gd name="connsiteY0" fmla="*/ 754743 h 794657"/>
                <a:gd name="connsiteX1" fmla="*/ 87086 w 177323"/>
                <a:gd name="connsiteY1" fmla="*/ 0 h 794657"/>
                <a:gd name="connsiteX2" fmla="*/ 174171 w 177323"/>
                <a:gd name="connsiteY2" fmla="*/ 754743 h 794657"/>
                <a:gd name="connsiteX3" fmla="*/ 159657 w 177323"/>
                <a:gd name="connsiteY3" fmla="*/ 696686 h 794657"/>
                <a:gd name="connsiteX4" fmla="*/ 159657 w 177323"/>
                <a:gd name="connsiteY4" fmla="*/ 696686 h 79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23" h="794657">
                  <a:moveTo>
                    <a:pt x="0" y="754743"/>
                  </a:moveTo>
                  <a:cubicBezTo>
                    <a:pt x="29029" y="377371"/>
                    <a:pt x="58058" y="0"/>
                    <a:pt x="87086" y="0"/>
                  </a:cubicBezTo>
                  <a:cubicBezTo>
                    <a:pt x="116114" y="0"/>
                    <a:pt x="162076" y="638629"/>
                    <a:pt x="174171" y="754743"/>
                  </a:cubicBezTo>
                  <a:cubicBezTo>
                    <a:pt x="186266" y="870857"/>
                    <a:pt x="159657" y="696686"/>
                    <a:pt x="159657" y="696686"/>
                  </a:cubicBezTo>
                  <a:lnTo>
                    <a:pt x="159657" y="696686"/>
                  </a:ln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90065" y="3356992"/>
              <a:ext cx="177879" cy="1154697"/>
            </a:xfrm>
            <a:custGeom>
              <a:avLst/>
              <a:gdLst>
                <a:gd name="connsiteX0" fmla="*/ 0 w 177323"/>
                <a:gd name="connsiteY0" fmla="*/ 754743 h 794657"/>
                <a:gd name="connsiteX1" fmla="*/ 87086 w 177323"/>
                <a:gd name="connsiteY1" fmla="*/ 0 h 794657"/>
                <a:gd name="connsiteX2" fmla="*/ 174171 w 177323"/>
                <a:gd name="connsiteY2" fmla="*/ 754743 h 794657"/>
                <a:gd name="connsiteX3" fmla="*/ 159657 w 177323"/>
                <a:gd name="connsiteY3" fmla="*/ 696686 h 794657"/>
                <a:gd name="connsiteX4" fmla="*/ 159657 w 177323"/>
                <a:gd name="connsiteY4" fmla="*/ 696686 h 79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23" h="794657">
                  <a:moveTo>
                    <a:pt x="0" y="754743"/>
                  </a:moveTo>
                  <a:cubicBezTo>
                    <a:pt x="29029" y="377371"/>
                    <a:pt x="58058" y="0"/>
                    <a:pt x="87086" y="0"/>
                  </a:cubicBezTo>
                  <a:cubicBezTo>
                    <a:pt x="116114" y="0"/>
                    <a:pt x="162076" y="638629"/>
                    <a:pt x="174171" y="754743"/>
                  </a:cubicBezTo>
                  <a:cubicBezTo>
                    <a:pt x="186266" y="870857"/>
                    <a:pt x="159657" y="696686"/>
                    <a:pt x="159657" y="696686"/>
                  </a:cubicBezTo>
                  <a:lnTo>
                    <a:pt x="159657" y="696686"/>
                  </a:ln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  <p:cxnSp>
          <p:nvCxnSpPr>
            <p:cNvPr id="18" name="Straight Connector 17"/>
            <p:cNvCxnSpPr>
              <a:stCxn id="12" idx="2"/>
              <a:endCxn id="13" idx="0"/>
            </p:cNvCxnSpPr>
            <p:nvPr/>
          </p:nvCxnSpPr>
          <p:spPr>
            <a:xfrm>
              <a:off x="2511503" y="4457761"/>
              <a:ext cx="659106" cy="1110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348487" y="4468864"/>
              <a:ext cx="541578" cy="3013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3802063" y="2276475"/>
            <a:ext cx="5910262" cy="1206500"/>
            <a:chOff x="2278743" y="2924944"/>
            <a:chExt cx="5909293" cy="1205889"/>
          </a:xfrm>
        </p:grpSpPr>
        <p:sp>
          <p:nvSpPr>
            <p:cNvPr id="10" name="Freeform 9"/>
            <p:cNvSpPr/>
            <p:nvPr/>
          </p:nvSpPr>
          <p:spPr>
            <a:xfrm>
              <a:off x="2278743" y="2991585"/>
              <a:ext cx="2223722" cy="1139248"/>
            </a:xfrm>
            <a:custGeom>
              <a:avLst/>
              <a:gdLst>
                <a:gd name="connsiteX0" fmla="*/ 0 w 2223779"/>
                <a:gd name="connsiteY0" fmla="*/ 928920 h 1139115"/>
                <a:gd name="connsiteX1" fmla="*/ 174171 w 2223779"/>
                <a:gd name="connsiteY1" fmla="*/ 116120 h 1139115"/>
                <a:gd name="connsiteX2" fmla="*/ 319314 w 2223779"/>
                <a:gd name="connsiteY2" fmla="*/ 928920 h 1139115"/>
                <a:gd name="connsiteX3" fmla="*/ 783771 w 2223779"/>
                <a:gd name="connsiteY3" fmla="*/ 1016005 h 1139115"/>
                <a:gd name="connsiteX4" fmla="*/ 943428 w 2223779"/>
                <a:gd name="connsiteY4" fmla="*/ 203205 h 1139115"/>
                <a:gd name="connsiteX5" fmla="*/ 1117600 w 2223779"/>
                <a:gd name="connsiteY5" fmla="*/ 1045034 h 1139115"/>
                <a:gd name="connsiteX6" fmla="*/ 1538514 w 2223779"/>
                <a:gd name="connsiteY6" fmla="*/ 1001491 h 1139115"/>
                <a:gd name="connsiteX7" fmla="*/ 1669143 w 2223779"/>
                <a:gd name="connsiteY7" fmla="*/ 5 h 1139115"/>
                <a:gd name="connsiteX8" fmla="*/ 1857828 w 2223779"/>
                <a:gd name="connsiteY8" fmla="*/ 1016005 h 1139115"/>
                <a:gd name="connsiteX9" fmla="*/ 2191657 w 2223779"/>
                <a:gd name="connsiteY9" fmla="*/ 1045034 h 1139115"/>
                <a:gd name="connsiteX10" fmla="*/ 2191657 w 2223779"/>
                <a:gd name="connsiteY10" fmla="*/ 1059548 h 113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23779" h="1139115">
                  <a:moveTo>
                    <a:pt x="0" y="928920"/>
                  </a:moveTo>
                  <a:cubicBezTo>
                    <a:pt x="60476" y="522520"/>
                    <a:pt x="120952" y="116120"/>
                    <a:pt x="174171" y="116120"/>
                  </a:cubicBezTo>
                  <a:cubicBezTo>
                    <a:pt x="227390" y="116120"/>
                    <a:pt x="217714" y="778939"/>
                    <a:pt x="319314" y="928920"/>
                  </a:cubicBezTo>
                  <a:cubicBezTo>
                    <a:pt x="420914" y="1078901"/>
                    <a:pt x="679752" y="1136958"/>
                    <a:pt x="783771" y="1016005"/>
                  </a:cubicBezTo>
                  <a:cubicBezTo>
                    <a:pt x="887790" y="895052"/>
                    <a:pt x="887790" y="198367"/>
                    <a:pt x="943428" y="203205"/>
                  </a:cubicBezTo>
                  <a:cubicBezTo>
                    <a:pt x="999066" y="208043"/>
                    <a:pt x="1018419" y="911987"/>
                    <a:pt x="1117600" y="1045034"/>
                  </a:cubicBezTo>
                  <a:cubicBezTo>
                    <a:pt x="1216781" y="1178081"/>
                    <a:pt x="1446590" y="1175662"/>
                    <a:pt x="1538514" y="1001491"/>
                  </a:cubicBezTo>
                  <a:cubicBezTo>
                    <a:pt x="1630438" y="827320"/>
                    <a:pt x="1615924" y="-2414"/>
                    <a:pt x="1669143" y="5"/>
                  </a:cubicBezTo>
                  <a:cubicBezTo>
                    <a:pt x="1722362" y="2424"/>
                    <a:pt x="1770742" y="841833"/>
                    <a:pt x="1857828" y="1016005"/>
                  </a:cubicBezTo>
                  <a:cubicBezTo>
                    <a:pt x="1944914" y="1190177"/>
                    <a:pt x="2136019" y="1037777"/>
                    <a:pt x="2191657" y="1045034"/>
                  </a:cubicBezTo>
                  <a:cubicBezTo>
                    <a:pt x="2247295" y="1052291"/>
                    <a:pt x="2219476" y="1055919"/>
                    <a:pt x="2191657" y="105954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915109" y="2924944"/>
              <a:ext cx="2272927" cy="1205889"/>
            </a:xfrm>
            <a:custGeom>
              <a:avLst/>
              <a:gdLst>
                <a:gd name="connsiteX0" fmla="*/ 0 w 2272145"/>
                <a:gd name="connsiteY0" fmla="*/ 1094522 h 1205889"/>
                <a:gd name="connsiteX1" fmla="*/ 110836 w 2272145"/>
                <a:gd name="connsiteY1" fmla="*/ 332522 h 1205889"/>
                <a:gd name="connsiteX2" fmla="*/ 263236 w 2272145"/>
                <a:gd name="connsiteY2" fmla="*/ 1108376 h 1205889"/>
                <a:gd name="connsiteX3" fmla="*/ 457200 w 2272145"/>
                <a:gd name="connsiteY3" fmla="*/ 1066813 h 1205889"/>
                <a:gd name="connsiteX4" fmla="*/ 540327 w 2272145"/>
                <a:gd name="connsiteY4" fmla="*/ 235540 h 1205889"/>
                <a:gd name="connsiteX5" fmla="*/ 748145 w 2272145"/>
                <a:gd name="connsiteY5" fmla="*/ 1191504 h 1205889"/>
                <a:gd name="connsiteX6" fmla="*/ 900545 w 2272145"/>
                <a:gd name="connsiteY6" fmla="*/ 138558 h 1205889"/>
                <a:gd name="connsiteX7" fmla="*/ 1149927 w 2272145"/>
                <a:gd name="connsiteY7" fmla="*/ 1205358 h 1205889"/>
                <a:gd name="connsiteX8" fmla="*/ 1316182 w 2272145"/>
                <a:gd name="connsiteY8" fmla="*/ 13 h 1205889"/>
                <a:gd name="connsiteX9" fmla="*/ 1537854 w 2272145"/>
                <a:gd name="connsiteY9" fmla="*/ 1177649 h 1205889"/>
                <a:gd name="connsiteX10" fmla="*/ 1731818 w 2272145"/>
                <a:gd name="connsiteY10" fmla="*/ 180122 h 1205889"/>
                <a:gd name="connsiteX11" fmla="*/ 1925782 w 2272145"/>
                <a:gd name="connsiteY11" fmla="*/ 1205358 h 1205889"/>
                <a:gd name="connsiteX12" fmla="*/ 2092036 w 2272145"/>
                <a:gd name="connsiteY12" fmla="*/ 332522 h 1205889"/>
                <a:gd name="connsiteX13" fmla="*/ 2272145 w 2272145"/>
                <a:gd name="connsiteY13" fmla="*/ 1177649 h 1205889"/>
                <a:gd name="connsiteX14" fmla="*/ 2272145 w 2272145"/>
                <a:gd name="connsiteY14" fmla="*/ 1177649 h 120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72145" h="1205889">
                  <a:moveTo>
                    <a:pt x="0" y="1094522"/>
                  </a:moveTo>
                  <a:cubicBezTo>
                    <a:pt x="33481" y="712367"/>
                    <a:pt x="66963" y="330213"/>
                    <a:pt x="110836" y="332522"/>
                  </a:cubicBezTo>
                  <a:cubicBezTo>
                    <a:pt x="154709" y="334831"/>
                    <a:pt x="205509" y="985994"/>
                    <a:pt x="263236" y="1108376"/>
                  </a:cubicBezTo>
                  <a:cubicBezTo>
                    <a:pt x="320963" y="1230758"/>
                    <a:pt x="411018" y="1212286"/>
                    <a:pt x="457200" y="1066813"/>
                  </a:cubicBezTo>
                  <a:cubicBezTo>
                    <a:pt x="503382" y="921340"/>
                    <a:pt x="491836" y="214758"/>
                    <a:pt x="540327" y="235540"/>
                  </a:cubicBezTo>
                  <a:cubicBezTo>
                    <a:pt x="588818" y="256322"/>
                    <a:pt x="688109" y="1207668"/>
                    <a:pt x="748145" y="1191504"/>
                  </a:cubicBezTo>
                  <a:cubicBezTo>
                    <a:pt x="808181" y="1175340"/>
                    <a:pt x="833581" y="136249"/>
                    <a:pt x="900545" y="138558"/>
                  </a:cubicBezTo>
                  <a:cubicBezTo>
                    <a:pt x="967509" y="140867"/>
                    <a:pt x="1080654" y="1228449"/>
                    <a:pt x="1149927" y="1205358"/>
                  </a:cubicBezTo>
                  <a:cubicBezTo>
                    <a:pt x="1219200" y="1182267"/>
                    <a:pt x="1251528" y="4631"/>
                    <a:pt x="1316182" y="13"/>
                  </a:cubicBezTo>
                  <a:cubicBezTo>
                    <a:pt x="1380837" y="-4605"/>
                    <a:pt x="1468581" y="1147631"/>
                    <a:pt x="1537854" y="1177649"/>
                  </a:cubicBezTo>
                  <a:cubicBezTo>
                    <a:pt x="1607127" y="1207667"/>
                    <a:pt x="1667163" y="175504"/>
                    <a:pt x="1731818" y="180122"/>
                  </a:cubicBezTo>
                  <a:cubicBezTo>
                    <a:pt x="1796473" y="184740"/>
                    <a:pt x="1865746" y="1179958"/>
                    <a:pt x="1925782" y="1205358"/>
                  </a:cubicBezTo>
                  <a:cubicBezTo>
                    <a:pt x="1985818" y="1230758"/>
                    <a:pt x="2034309" y="337140"/>
                    <a:pt x="2092036" y="332522"/>
                  </a:cubicBezTo>
                  <a:cubicBezTo>
                    <a:pt x="2149763" y="327904"/>
                    <a:pt x="2272145" y="1177649"/>
                    <a:pt x="2272145" y="1177649"/>
                  </a:cubicBezTo>
                  <a:lnTo>
                    <a:pt x="2272145" y="11776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30"/>
          <p:cNvGrpSpPr>
            <a:grpSpLocks/>
          </p:cNvGrpSpPr>
          <p:nvPr/>
        </p:nvGrpSpPr>
        <p:grpSpPr bwMode="auto">
          <a:xfrm>
            <a:off x="3648076" y="3590925"/>
            <a:ext cx="6088063" cy="1206500"/>
            <a:chOff x="2123728" y="4239335"/>
            <a:chExt cx="6088569" cy="120588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123728" y="5445224"/>
              <a:ext cx="2448128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22"/>
            <p:cNvSpPr/>
            <p:nvPr/>
          </p:nvSpPr>
          <p:spPr>
            <a:xfrm>
              <a:off x="5940395" y="4239335"/>
              <a:ext cx="2271902" cy="1205889"/>
            </a:xfrm>
            <a:custGeom>
              <a:avLst/>
              <a:gdLst>
                <a:gd name="connsiteX0" fmla="*/ 0 w 2272145"/>
                <a:gd name="connsiteY0" fmla="*/ 1094522 h 1205889"/>
                <a:gd name="connsiteX1" fmla="*/ 110836 w 2272145"/>
                <a:gd name="connsiteY1" fmla="*/ 332522 h 1205889"/>
                <a:gd name="connsiteX2" fmla="*/ 263236 w 2272145"/>
                <a:gd name="connsiteY2" fmla="*/ 1108376 h 1205889"/>
                <a:gd name="connsiteX3" fmla="*/ 457200 w 2272145"/>
                <a:gd name="connsiteY3" fmla="*/ 1066813 h 1205889"/>
                <a:gd name="connsiteX4" fmla="*/ 540327 w 2272145"/>
                <a:gd name="connsiteY4" fmla="*/ 235540 h 1205889"/>
                <a:gd name="connsiteX5" fmla="*/ 748145 w 2272145"/>
                <a:gd name="connsiteY5" fmla="*/ 1191504 h 1205889"/>
                <a:gd name="connsiteX6" fmla="*/ 900545 w 2272145"/>
                <a:gd name="connsiteY6" fmla="*/ 138558 h 1205889"/>
                <a:gd name="connsiteX7" fmla="*/ 1149927 w 2272145"/>
                <a:gd name="connsiteY7" fmla="*/ 1205358 h 1205889"/>
                <a:gd name="connsiteX8" fmla="*/ 1316182 w 2272145"/>
                <a:gd name="connsiteY8" fmla="*/ 13 h 1205889"/>
                <a:gd name="connsiteX9" fmla="*/ 1537854 w 2272145"/>
                <a:gd name="connsiteY9" fmla="*/ 1177649 h 1205889"/>
                <a:gd name="connsiteX10" fmla="*/ 1731818 w 2272145"/>
                <a:gd name="connsiteY10" fmla="*/ 180122 h 1205889"/>
                <a:gd name="connsiteX11" fmla="*/ 1925782 w 2272145"/>
                <a:gd name="connsiteY11" fmla="*/ 1205358 h 1205889"/>
                <a:gd name="connsiteX12" fmla="*/ 2092036 w 2272145"/>
                <a:gd name="connsiteY12" fmla="*/ 332522 h 1205889"/>
                <a:gd name="connsiteX13" fmla="*/ 2272145 w 2272145"/>
                <a:gd name="connsiteY13" fmla="*/ 1177649 h 1205889"/>
                <a:gd name="connsiteX14" fmla="*/ 2272145 w 2272145"/>
                <a:gd name="connsiteY14" fmla="*/ 1177649 h 120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72145" h="1205889">
                  <a:moveTo>
                    <a:pt x="0" y="1094522"/>
                  </a:moveTo>
                  <a:cubicBezTo>
                    <a:pt x="33481" y="712367"/>
                    <a:pt x="66963" y="330213"/>
                    <a:pt x="110836" y="332522"/>
                  </a:cubicBezTo>
                  <a:cubicBezTo>
                    <a:pt x="154709" y="334831"/>
                    <a:pt x="205509" y="985994"/>
                    <a:pt x="263236" y="1108376"/>
                  </a:cubicBezTo>
                  <a:cubicBezTo>
                    <a:pt x="320963" y="1230758"/>
                    <a:pt x="411018" y="1212286"/>
                    <a:pt x="457200" y="1066813"/>
                  </a:cubicBezTo>
                  <a:cubicBezTo>
                    <a:pt x="503382" y="921340"/>
                    <a:pt x="491836" y="214758"/>
                    <a:pt x="540327" y="235540"/>
                  </a:cubicBezTo>
                  <a:cubicBezTo>
                    <a:pt x="588818" y="256322"/>
                    <a:pt x="688109" y="1207668"/>
                    <a:pt x="748145" y="1191504"/>
                  </a:cubicBezTo>
                  <a:cubicBezTo>
                    <a:pt x="808181" y="1175340"/>
                    <a:pt x="833581" y="136249"/>
                    <a:pt x="900545" y="138558"/>
                  </a:cubicBezTo>
                  <a:cubicBezTo>
                    <a:pt x="967509" y="140867"/>
                    <a:pt x="1080654" y="1228449"/>
                    <a:pt x="1149927" y="1205358"/>
                  </a:cubicBezTo>
                  <a:cubicBezTo>
                    <a:pt x="1219200" y="1182267"/>
                    <a:pt x="1251528" y="4631"/>
                    <a:pt x="1316182" y="13"/>
                  </a:cubicBezTo>
                  <a:cubicBezTo>
                    <a:pt x="1380837" y="-4605"/>
                    <a:pt x="1468581" y="1147631"/>
                    <a:pt x="1537854" y="1177649"/>
                  </a:cubicBezTo>
                  <a:cubicBezTo>
                    <a:pt x="1607127" y="1207667"/>
                    <a:pt x="1667163" y="175504"/>
                    <a:pt x="1731818" y="180122"/>
                  </a:cubicBezTo>
                  <a:cubicBezTo>
                    <a:pt x="1796473" y="184740"/>
                    <a:pt x="1865746" y="1179958"/>
                    <a:pt x="1925782" y="1205358"/>
                  </a:cubicBezTo>
                  <a:cubicBezTo>
                    <a:pt x="1985818" y="1230758"/>
                    <a:pt x="2034309" y="337140"/>
                    <a:pt x="2092036" y="332522"/>
                  </a:cubicBezTo>
                  <a:cubicBezTo>
                    <a:pt x="2149763" y="327904"/>
                    <a:pt x="2272145" y="1177649"/>
                    <a:pt x="2272145" y="1177649"/>
                  </a:cubicBezTo>
                  <a:lnTo>
                    <a:pt x="2272145" y="1177649"/>
                  </a:lnTo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Freeform 27"/>
          <p:cNvSpPr/>
          <p:nvPr/>
        </p:nvSpPr>
        <p:spPr>
          <a:xfrm>
            <a:off x="7453314" y="5373688"/>
            <a:ext cx="2382837" cy="576262"/>
          </a:xfrm>
          <a:custGeom>
            <a:avLst/>
            <a:gdLst>
              <a:gd name="connsiteX0" fmla="*/ 0 w 2382982"/>
              <a:gd name="connsiteY0" fmla="*/ 401791 h 574984"/>
              <a:gd name="connsiteX1" fmla="*/ 207819 w 2382982"/>
              <a:gd name="connsiteY1" fmla="*/ 429500 h 574984"/>
              <a:gd name="connsiteX2" fmla="*/ 387928 w 2382982"/>
              <a:gd name="connsiteY2" fmla="*/ 13864 h 574984"/>
              <a:gd name="connsiteX3" fmla="*/ 498764 w 2382982"/>
              <a:gd name="connsiteY3" fmla="*/ 484918 h 574984"/>
              <a:gd name="connsiteX4" fmla="*/ 678873 w 2382982"/>
              <a:gd name="connsiteY4" fmla="*/ 526482 h 574984"/>
              <a:gd name="connsiteX5" fmla="*/ 748146 w 2382982"/>
              <a:gd name="connsiteY5" fmla="*/ 9 h 574984"/>
              <a:gd name="connsiteX6" fmla="*/ 858982 w 2382982"/>
              <a:gd name="connsiteY6" fmla="*/ 512627 h 574984"/>
              <a:gd name="connsiteX7" fmla="*/ 1025237 w 2382982"/>
              <a:gd name="connsiteY7" fmla="*/ 512627 h 574984"/>
              <a:gd name="connsiteX8" fmla="*/ 1149928 w 2382982"/>
              <a:gd name="connsiteY8" fmla="*/ 27718 h 574984"/>
              <a:gd name="connsiteX9" fmla="*/ 1302328 w 2382982"/>
              <a:gd name="connsiteY9" fmla="*/ 540337 h 574984"/>
              <a:gd name="connsiteX10" fmla="*/ 1510146 w 2382982"/>
              <a:gd name="connsiteY10" fmla="*/ 457209 h 574984"/>
              <a:gd name="connsiteX11" fmla="*/ 1537855 w 2382982"/>
              <a:gd name="connsiteY11" fmla="*/ 55427 h 574984"/>
              <a:gd name="connsiteX12" fmla="*/ 1717964 w 2382982"/>
              <a:gd name="connsiteY12" fmla="*/ 526482 h 574984"/>
              <a:gd name="connsiteX13" fmla="*/ 1898073 w 2382982"/>
              <a:gd name="connsiteY13" fmla="*/ 498773 h 574984"/>
              <a:gd name="connsiteX14" fmla="*/ 1967346 w 2382982"/>
              <a:gd name="connsiteY14" fmla="*/ 41573 h 574984"/>
              <a:gd name="connsiteX15" fmla="*/ 2078182 w 2382982"/>
              <a:gd name="connsiteY15" fmla="*/ 484918 h 574984"/>
              <a:gd name="connsiteX16" fmla="*/ 2313710 w 2382982"/>
              <a:gd name="connsiteY16" fmla="*/ 512627 h 574984"/>
              <a:gd name="connsiteX17" fmla="*/ 2382982 w 2382982"/>
              <a:gd name="connsiteY17" fmla="*/ 512627 h 57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82982" h="574984">
                <a:moveTo>
                  <a:pt x="0" y="401791"/>
                </a:moveTo>
                <a:cubicBezTo>
                  <a:pt x="71582" y="447972"/>
                  <a:pt x="143164" y="494154"/>
                  <a:pt x="207819" y="429500"/>
                </a:cubicBezTo>
                <a:cubicBezTo>
                  <a:pt x="272474" y="364846"/>
                  <a:pt x="339437" y="4628"/>
                  <a:pt x="387928" y="13864"/>
                </a:cubicBezTo>
                <a:cubicBezTo>
                  <a:pt x="436419" y="23100"/>
                  <a:pt x="450273" y="399482"/>
                  <a:pt x="498764" y="484918"/>
                </a:cubicBezTo>
                <a:cubicBezTo>
                  <a:pt x="547255" y="570354"/>
                  <a:pt x="637309" y="607300"/>
                  <a:pt x="678873" y="526482"/>
                </a:cubicBezTo>
                <a:cubicBezTo>
                  <a:pt x="720437" y="445664"/>
                  <a:pt x="718128" y="2318"/>
                  <a:pt x="748146" y="9"/>
                </a:cubicBezTo>
                <a:cubicBezTo>
                  <a:pt x="778164" y="-2300"/>
                  <a:pt x="812800" y="427191"/>
                  <a:pt x="858982" y="512627"/>
                </a:cubicBezTo>
                <a:cubicBezTo>
                  <a:pt x="905164" y="598063"/>
                  <a:pt x="976746" y="593445"/>
                  <a:pt x="1025237" y="512627"/>
                </a:cubicBezTo>
                <a:cubicBezTo>
                  <a:pt x="1073728" y="431809"/>
                  <a:pt x="1103746" y="23100"/>
                  <a:pt x="1149928" y="27718"/>
                </a:cubicBezTo>
                <a:cubicBezTo>
                  <a:pt x="1196110" y="32336"/>
                  <a:pt x="1242292" y="468755"/>
                  <a:pt x="1302328" y="540337"/>
                </a:cubicBezTo>
                <a:cubicBezTo>
                  <a:pt x="1362364" y="611919"/>
                  <a:pt x="1470892" y="538027"/>
                  <a:pt x="1510146" y="457209"/>
                </a:cubicBezTo>
                <a:cubicBezTo>
                  <a:pt x="1549400" y="376391"/>
                  <a:pt x="1503219" y="43882"/>
                  <a:pt x="1537855" y="55427"/>
                </a:cubicBezTo>
                <a:cubicBezTo>
                  <a:pt x="1572491" y="66972"/>
                  <a:pt x="1657928" y="452591"/>
                  <a:pt x="1717964" y="526482"/>
                </a:cubicBezTo>
                <a:cubicBezTo>
                  <a:pt x="1778000" y="600373"/>
                  <a:pt x="1856509" y="579591"/>
                  <a:pt x="1898073" y="498773"/>
                </a:cubicBezTo>
                <a:cubicBezTo>
                  <a:pt x="1939637" y="417955"/>
                  <a:pt x="1937328" y="43882"/>
                  <a:pt x="1967346" y="41573"/>
                </a:cubicBezTo>
                <a:cubicBezTo>
                  <a:pt x="1997364" y="39264"/>
                  <a:pt x="2020455" y="406409"/>
                  <a:pt x="2078182" y="484918"/>
                </a:cubicBezTo>
                <a:cubicBezTo>
                  <a:pt x="2135909" y="563427"/>
                  <a:pt x="2262910" y="508009"/>
                  <a:pt x="2313710" y="512627"/>
                </a:cubicBezTo>
                <a:cubicBezTo>
                  <a:pt x="2364510" y="517245"/>
                  <a:pt x="2373746" y="514936"/>
                  <a:pt x="2382982" y="51262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" name="Group 35"/>
          <p:cNvGrpSpPr>
            <a:grpSpLocks/>
          </p:cNvGrpSpPr>
          <p:nvPr/>
        </p:nvGrpSpPr>
        <p:grpSpPr bwMode="auto">
          <a:xfrm>
            <a:off x="4746626" y="2474914"/>
            <a:ext cx="3870325" cy="2898775"/>
            <a:chOff x="3222171" y="3122915"/>
            <a:chExt cx="3870109" cy="2898373"/>
          </a:xfrm>
        </p:grpSpPr>
        <p:cxnSp>
          <p:nvCxnSpPr>
            <p:cNvPr id="33" name="Straight Connector 32"/>
            <p:cNvCxnSpPr>
              <a:stCxn id="10" idx="4"/>
              <a:endCxn id="13" idx="1"/>
            </p:cNvCxnSpPr>
            <p:nvPr/>
          </p:nvCxnSpPr>
          <p:spPr>
            <a:xfrm>
              <a:off x="3222171" y="3122915"/>
              <a:ext cx="34923" cy="2604726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057357" y="3416561"/>
              <a:ext cx="34923" cy="2604727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63"/>
          <p:cNvGrpSpPr>
            <a:grpSpLocks/>
          </p:cNvGrpSpPr>
          <p:nvPr/>
        </p:nvGrpSpPr>
        <p:grpSpPr bwMode="auto">
          <a:xfrm>
            <a:off x="6523038" y="6021388"/>
            <a:ext cx="3313112" cy="792162"/>
            <a:chOff x="4998995" y="6021288"/>
            <a:chExt cx="3313732" cy="792088"/>
          </a:xfrm>
        </p:grpSpPr>
        <p:grpSp>
          <p:nvGrpSpPr>
            <p:cNvPr id="24" name="Group 61"/>
            <p:cNvGrpSpPr>
              <a:grpSpLocks/>
            </p:cNvGrpSpPr>
            <p:nvPr/>
          </p:nvGrpSpPr>
          <p:grpSpPr bwMode="auto">
            <a:xfrm>
              <a:off x="5915891" y="6021288"/>
              <a:ext cx="2396836" cy="792088"/>
              <a:chOff x="5915891" y="1772816"/>
              <a:chExt cx="2396836" cy="792088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5915154" y="2198226"/>
                <a:ext cx="239757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938971" y="1988696"/>
                <a:ext cx="0" cy="36032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938971" y="1988696"/>
                <a:ext cx="0" cy="50477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012010" y="1844246"/>
                <a:ext cx="0" cy="72065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083460" y="1988696"/>
                <a:ext cx="0" cy="50477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6154912" y="2169654"/>
                <a:ext cx="0" cy="17937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6370852" y="1988696"/>
                <a:ext cx="0" cy="36032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370852" y="1988696"/>
                <a:ext cx="0" cy="50477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6443891" y="1844246"/>
                <a:ext cx="0" cy="72065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6515341" y="1988696"/>
                <a:ext cx="0" cy="50477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588380" y="2169654"/>
                <a:ext cx="0" cy="17937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6731281" y="1988696"/>
                <a:ext cx="0" cy="36032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6731281" y="1988696"/>
                <a:ext cx="0" cy="50477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6804320" y="1844246"/>
                <a:ext cx="0" cy="72065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875771" y="1988696"/>
                <a:ext cx="0" cy="50477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6947222" y="2169654"/>
                <a:ext cx="0" cy="17937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7163162" y="1988696"/>
                <a:ext cx="0" cy="36032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163162" y="1988696"/>
                <a:ext cx="0" cy="50477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7236201" y="1844246"/>
                <a:ext cx="0" cy="72065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7307652" y="1988696"/>
                <a:ext cx="0" cy="50477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7380691" y="2169654"/>
                <a:ext cx="0" cy="17937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523593" y="1917265"/>
                <a:ext cx="0" cy="360329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7523593" y="1917265"/>
                <a:ext cx="0" cy="50319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596631" y="1772816"/>
                <a:ext cx="0" cy="72065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7668082" y="1917265"/>
                <a:ext cx="0" cy="50319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739533" y="2096636"/>
                <a:ext cx="0" cy="18095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955473" y="1988696"/>
                <a:ext cx="0" cy="36032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7955473" y="1988696"/>
                <a:ext cx="0" cy="50477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8028512" y="1844246"/>
                <a:ext cx="0" cy="72065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8099962" y="1988696"/>
                <a:ext cx="0" cy="50477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8173001" y="2169654"/>
                <a:ext cx="0" cy="17937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853" name="TextBox 62"/>
            <p:cNvSpPr txBox="1">
              <a:spLocks noChangeArrowheads="1"/>
            </p:cNvSpPr>
            <p:nvPr/>
          </p:nvSpPr>
          <p:spPr bwMode="auto">
            <a:xfrm>
              <a:off x="4998995" y="6237312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>
                  <a:solidFill>
                    <a:prstClr val="black"/>
                  </a:solidFill>
                </a:rPr>
                <a:t>EMG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382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0428" y="145473"/>
            <a:ext cx="8592205" cy="6712527"/>
            <a:chOff x="417576" y="432815"/>
            <a:chExt cx="8308975" cy="548957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7576" y="432815"/>
              <a:ext cx="8308848" cy="5489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927" y="1344706"/>
              <a:ext cx="8148802" cy="3808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677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263461" y="1644083"/>
            <a:ext cx="7044640" cy="2423420"/>
          </a:xfrm>
          <a:prstGeom prst="rect">
            <a:avLst/>
          </a:prstGeom>
        </p:spPr>
        <p:txBody>
          <a:bodyPr vert="horz" wrap="square" lIns="0" tIns="42863" rIns="0" bIns="0" rtlCol="0">
            <a:spAutoFit/>
          </a:bodyPr>
          <a:lstStyle/>
          <a:p>
            <a:pPr marL="352425" indent="-342900">
              <a:spcBef>
                <a:spcPts val="338"/>
              </a:spcBef>
              <a:buClr>
                <a:srgbClr val="F07F09"/>
              </a:buClr>
              <a:buAutoNum type="arabicPeriod"/>
              <a:tabLst>
                <a:tab pos="352425" algn="l"/>
              </a:tabLst>
            </a:pPr>
            <a:r>
              <a:rPr sz="3200" dirty="0">
                <a:latin typeface="Verdana"/>
                <a:cs typeface="Verdana"/>
              </a:rPr>
              <a:t>Functional</a:t>
            </a:r>
            <a:r>
              <a:rPr sz="3200" spc="-8" dirty="0">
                <a:latin typeface="Verdana"/>
                <a:cs typeface="Verdana"/>
              </a:rPr>
              <a:t> </a:t>
            </a:r>
            <a:r>
              <a:rPr sz="3200" spc="-4" dirty="0">
                <a:latin typeface="Verdana"/>
                <a:cs typeface="Verdana"/>
              </a:rPr>
              <a:t>(Bladder</a:t>
            </a:r>
            <a:r>
              <a:rPr sz="3200" spc="-11" dirty="0">
                <a:latin typeface="Verdana"/>
                <a:cs typeface="Verdana"/>
              </a:rPr>
              <a:t> </a:t>
            </a:r>
            <a:r>
              <a:rPr sz="3200" dirty="0">
                <a:latin typeface="Verdana"/>
                <a:cs typeface="Verdana"/>
              </a:rPr>
              <a:t>and</a:t>
            </a:r>
            <a:r>
              <a:rPr sz="3200" spc="-8" dirty="0">
                <a:latin typeface="Verdana"/>
                <a:cs typeface="Verdana"/>
              </a:rPr>
              <a:t> </a:t>
            </a:r>
            <a:r>
              <a:rPr sz="3200" dirty="0">
                <a:latin typeface="Verdana"/>
                <a:cs typeface="Verdana"/>
              </a:rPr>
              <a:t>Outlet)</a:t>
            </a:r>
          </a:p>
          <a:p>
            <a:pPr marL="645319" lvl="1" indent="-457200">
              <a:spcBef>
                <a:spcPts val="240"/>
              </a:spcBef>
              <a:buClr>
                <a:srgbClr val="ED3742"/>
              </a:buClr>
              <a:buFont typeface="Arial" panose="020B0604020202020204" pitchFamily="34" charset="0"/>
              <a:buChar char="•"/>
              <a:tabLst>
                <a:tab pos="530543" algn="l"/>
                <a:tab pos="531019" algn="l"/>
              </a:tabLst>
            </a:pPr>
            <a:r>
              <a:rPr sz="2800" spc="-8" dirty="0">
                <a:latin typeface="Verdana"/>
                <a:cs typeface="Verdana"/>
              </a:rPr>
              <a:t>Storage</a:t>
            </a:r>
            <a:endParaRPr sz="2800" dirty="0">
              <a:latin typeface="Verdana"/>
              <a:cs typeface="Verdana"/>
            </a:endParaRPr>
          </a:p>
          <a:p>
            <a:pPr marL="645319" lvl="1" indent="-457200">
              <a:spcBef>
                <a:spcPts val="195"/>
              </a:spcBef>
              <a:buClr>
                <a:srgbClr val="ED3742"/>
              </a:buClr>
              <a:buFont typeface="Arial" panose="020B0604020202020204" pitchFamily="34" charset="0"/>
              <a:buChar char="•"/>
              <a:tabLst>
                <a:tab pos="530543" algn="l"/>
                <a:tab pos="531019" algn="l"/>
              </a:tabLst>
            </a:pPr>
            <a:r>
              <a:rPr sz="2800" spc="-4" dirty="0" smtClean="0">
                <a:latin typeface="Verdana"/>
                <a:cs typeface="Verdana"/>
              </a:rPr>
              <a:t>Emptying</a:t>
            </a:r>
            <a:endParaRPr lang="en-US" sz="2800" spc="-4" dirty="0" smtClean="0">
              <a:latin typeface="Verdana"/>
              <a:cs typeface="Verdana"/>
            </a:endParaRPr>
          </a:p>
          <a:p>
            <a:pPr marL="188119" lvl="1">
              <a:spcBef>
                <a:spcPts val="195"/>
              </a:spcBef>
              <a:buClr>
                <a:srgbClr val="ED3742"/>
              </a:buClr>
              <a:tabLst>
                <a:tab pos="530543" algn="l"/>
                <a:tab pos="531019" algn="l"/>
              </a:tabLst>
            </a:pPr>
            <a:endParaRPr sz="2800" dirty="0">
              <a:latin typeface="Verdana"/>
              <a:cs typeface="Verdana"/>
            </a:endParaRPr>
          </a:p>
          <a:p>
            <a:pPr marL="352425" indent="-342900">
              <a:spcBef>
                <a:spcPts val="194"/>
              </a:spcBef>
              <a:buClr>
                <a:srgbClr val="F07F09"/>
              </a:buClr>
              <a:buAutoNum type="arabicPeriod"/>
              <a:tabLst>
                <a:tab pos="352425" algn="l"/>
              </a:tabLst>
            </a:pPr>
            <a:r>
              <a:rPr sz="3200" dirty="0">
                <a:latin typeface="Verdana"/>
                <a:cs typeface="Verdana"/>
              </a:rPr>
              <a:t>ICS</a:t>
            </a:r>
            <a:r>
              <a:rPr sz="3200" spc="-23" dirty="0">
                <a:latin typeface="Verdana"/>
                <a:cs typeface="Verdana"/>
              </a:rPr>
              <a:t> </a:t>
            </a:r>
            <a:r>
              <a:rPr sz="3200" spc="-4" dirty="0">
                <a:latin typeface="Verdana"/>
                <a:cs typeface="Verdana"/>
              </a:rPr>
              <a:t>Classification</a:t>
            </a:r>
            <a:endParaRPr sz="3200"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64373" y="4288220"/>
            <a:ext cx="5360276" cy="235509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TextBox 5"/>
          <p:cNvSpPr txBox="1"/>
          <p:nvPr/>
        </p:nvSpPr>
        <p:spPr>
          <a:xfrm>
            <a:off x="3263461" y="206328"/>
            <a:ext cx="5738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Classification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1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34662" y="324612"/>
            <a:ext cx="8607971" cy="5887002"/>
            <a:chOff x="417576" y="432815"/>
            <a:chExt cx="8308975" cy="548957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7576" y="432815"/>
              <a:ext cx="8308848" cy="5489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782" y="1066800"/>
              <a:ext cx="8153398" cy="3576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3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0017" y="907582"/>
            <a:ext cx="4371975" cy="4251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4" dirty="0"/>
              <a:t>Autonomic</a:t>
            </a:r>
            <a:r>
              <a:rPr sz="2700" spc="-56" dirty="0"/>
              <a:t> </a:t>
            </a:r>
            <a:r>
              <a:rPr sz="2700" spc="-4" dirty="0"/>
              <a:t>Dysreflexia</a:t>
            </a:r>
            <a:endParaRPr sz="27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3811" y="1579097"/>
            <a:ext cx="7504386" cy="482170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713856" y="4482465"/>
            <a:ext cx="2032159" cy="42021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 marR="3810">
              <a:lnSpc>
                <a:spcPct val="97500"/>
              </a:lnSpc>
              <a:spcBef>
                <a:spcPts val="101"/>
              </a:spcBef>
            </a:pPr>
            <a:r>
              <a:rPr sz="900" b="1" spc="-4" dirty="0">
                <a:solidFill>
                  <a:srgbClr val="FFFFFF"/>
                </a:solidFill>
                <a:latin typeface="Arial"/>
                <a:cs typeface="Arial"/>
              </a:rPr>
              <a:t>Anton HA,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4" dirty="0">
                <a:solidFill>
                  <a:srgbClr val="FFFFFF"/>
                </a:solidFill>
                <a:latin typeface="Arial"/>
                <a:cs typeface="Arial"/>
              </a:rPr>
              <a:t>CMAJ,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4" dirty="0">
                <a:solidFill>
                  <a:srgbClr val="FFFFFF"/>
                </a:solidFill>
                <a:latin typeface="Arial"/>
                <a:cs typeface="Arial"/>
              </a:rPr>
              <a:t>2004; Danforth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900" b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4" dirty="0">
                <a:solidFill>
                  <a:srgbClr val="FFFFFF"/>
                </a:solidFill>
                <a:latin typeface="Arial"/>
                <a:cs typeface="Arial"/>
              </a:rPr>
              <a:t>Ginsberg Urol Clin North Am </a:t>
            </a:r>
            <a:r>
              <a:rPr sz="900" b="1" spc="-8" dirty="0">
                <a:solidFill>
                  <a:srgbClr val="FFFFFF"/>
                </a:solidFill>
                <a:latin typeface="Arial"/>
                <a:cs typeface="Arial"/>
              </a:rPr>
              <a:t>41(3) </a:t>
            </a:r>
            <a:r>
              <a:rPr sz="900" b="1" spc="-4" dirty="0">
                <a:solidFill>
                  <a:srgbClr val="FFFFFF"/>
                </a:solidFill>
                <a:latin typeface="Arial"/>
                <a:cs typeface="Arial"/>
              </a:rPr>
              <a:t> 445-52,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4" dirty="0">
                <a:solidFill>
                  <a:srgbClr val="FFFFFF"/>
                </a:solidFill>
                <a:latin typeface="Arial"/>
                <a:cs typeface="Arial"/>
              </a:rPr>
              <a:t>2014</a:t>
            </a:r>
            <a:endParaRPr sz="9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22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r>
              <a:rPr lang="en-GB" smtClean="0"/>
              <a:t>Autonomic dysreflexia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"/>
            </a:pPr>
            <a:r>
              <a:rPr lang="en-GB" dirty="0"/>
              <a:t>SCI patients with injury above T6.</a:t>
            </a:r>
          </a:p>
          <a:p>
            <a:pPr>
              <a:buFont typeface="Wingdings" pitchFamily="2" charset="2"/>
              <a:buChar char=""/>
            </a:pPr>
            <a:r>
              <a:rPr lang="en-GB" dirty="0"/>
              <a:t>Autonomous distal cord gives a mass sympathetic nervous system response</a:t>
            </a:r>
          </a:p>
          <a:p>
            <a:pPr lvl="1">
              <a:buFont typeface="Wingdings" pitchFamily="2" charset="2"/>
              <a:buChar char=""/>
            </a:pPr>
            <a:r>
              <a:rPr lang="en-GB" dirty="0">
                <a:solidFill>
                  <a:srgbClr val="7030A0"/>
                </a:solidFill>
              </a:rPr>
              <a:t>Vasoconstriction below the injury level</a:t>
            </a:r>
          </a:p>
          <a:p>
            <a:pPr lvl="1">
              <a:buFont typeface="Wingdings" pitchFamily="2" charset="2"/>
              <a:buChar char=""/>
            </a:pPr>
            <a:r>
              <a:rPr lang="en-GB" dirty="0">
                <a:solidFill>
                  <a:srgbClr val="FF0000"/>
                </a:solidFill>
              </a:rPr>
              <a:t>Vasodilatation above; bradycardia, headache, anxiety, flushing, sweating.</a:t>
            </a:r>
          </a:p>
          <a:p>
            <a:pPr>
              <a:buFont typeface="Wingdings" pitchFamily="2" charset="2"/>
              <a:buChar char=""/>
            </a:pPr>
            <a:r>
              <a:rPr lang="en-GB" dirty="0"/>
              <a:t>Triggered by a noxious stimulus below SCI level; often distended bladder or bowel</a:t>
            </a:r>
          </a:p>
        </p:txBody>
      </p:sp>
    </p:spTree>
    <p:extLst>
      <p:ext uri="{BB962C8B-B14F-4D97-AF65-F5344CB8AC3E}">
        <p14:creationId xmlns:p14="http://schemas.microsoft.com/office/powerpoint/2010/main" val="168269200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r>
              <a:rPr lang="en-GB" smtClean="0"/>
              <a:t>Autonomic dysreflexia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"/>
            </a:pPr>
            <a:r>
              <a:rPr lang="en-GB" dirty="0" smtClean="0"/>
              <a:t>Prevention with appropriate anaesthesia </a:t>
            </a:r>
          </a:p>
          <a:p>
            <a:pPr>
              <a:buFont typeface="Wingdings" pitchFamily="2" charset="2"/>
              <a:buChar char=""/>
            </a:pPr>
            <a:r>
              <a:rPr lang="en-GB" dirty="0" smtClean="0"/>
              <a:t>Hypertension can be life-threatening</a:t>
            </a:r>
          </a:p>
          <a:p>
            <a:pPr lvl="1">
              <a:buFont typeface="Wingdings" pitchFamily="2" charset="2"/>
              <a:buChar char=""/>
            </a:pPr>
            <a:r>
              <a:rPr lang="en-GB" dirty="0" smtClean="0"/>
              <a:t>Initial treatment is to relieve the cause (empty bladder)</a:t>
            </a:r>
          </a:p>
          <a:p>
            <a:pPr lvl="1">
              <a:buFont typeface="Wingdings" pitchFamily="2" charset="2"/>
              <a:buChar char=""/>
            </a:pPr>
            <a:r>
              <a:rPr lang="en-GB" dirty="0" smtClean="0"/>
              <a:t>Institute head-up position.</a:t>
            </a:r>
          </a:p>
          <a:p>
            <a:pPr lvl="1">
              <a:buFont typeface="Wingdings" pitchFamily="2" charset="2"/>
              <a:buChar char=""/>
            </a:pPr>
            <a:r>
              <a:rPr lang="en-GB" dirty="0" smtClean="0"/>
              <a:t>Vasodilator, calcium antagonist or beta blocker</a:t>
            </a:r>
          </a:p>
          <a:p>
            <a:pPr>
              <a:buFont typeface="Wingdings" pitchFamily="2" charset="2"/>
              <a:buChar char=""/>
            </a:pPr>
            <a:r>
              <a:rPr lang="en-GB" dirty="0" smtClean="0"/>
              <a:t>Prevent further attacks</a:t>
            </a:r>
          </a:p>
        </p:txBody>
      </p:sp>
    </p:spTree>
    <p:extLst>
      <p:ext uri="{BB962C8B-B14F-4D97-AF65-F5344CB8AC3E}">
        <p14:creationId xmlns:p14="http://schemas.microsoft.com/office/powerpoint/2010/main" val="142574833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97918" y="1363071"/>
            <a:ext cx="10914993" cy="52033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08598" indent="-199073">
              <a:lnSpc>
                <a:spcPts val="1144"/>
              </a:lnSpc>
              <a:spcBef>
                <a:spcPts val="75"/>
              </a:spcBef>
              <a:buClr>
                <a:srgbClr val="F07F09"/>
              </a:buClr>
              <a:buSzPct val="76923"/>
              <a:buFont typeface="Segoe UI Symbol"/>
              <a:buChar char="⚫"/>
              <a:tabLst>
                <a:tab pos="208121" algn="l"/>
                <a:tab pos="208598" algn="l"/>
              </a:tabLst>
            </a:pPr>
            <a:r>
              <a:rPr sz="3200" b="1" spc="-8" dirty="0">
                <a:solidFill>
                  <a:srgbClr val="7030A0"/>
                </a:solidFill>
                <a:cs typeface="Verdana"/>
              </a:rPr>
              <a:t>Failure</a:t>
            </a:r>
            <a:r>
              <a:rPr sz="3200" b="1" spc="-23" dirty="0">
                <a:solidFill>
                  <a:srgbClr val="7030A0"/>
                </a:solidFill>
                <a:cs typeface="Verdana"/>
              </a:rPr>
              <a:t> </a:t>
            </a:r>
            <a:r>
              <a:rPr sz="3200" b="1" dirty="0">
                <a:solidFill>
                  <a:srgbClr val="7030A0"/>
                </a:solidFill>
                <a:cs typeface="Verdana"/>
              </a:rPr>
              <a:t>to</a:t>
            </a:r>
            <a:r>
              <a:rPr sz="3200" b="1" spc="-23" dirty="0">
                <a:solidFill>
                  <a:srgbClr val="7030A0"/>
                </a:solidFill>
                <a:cs typeface="Verdana"/>
              </a:rPr>
              <a:t> </a:t>
            </a:r>
            <a:r>
              <a:rPr sz="3200" b="1" spc="-4" dirty="0" smtClean="0">
                <a:solidFill>
                  <a:srgbClr val="7030A0"/>
                </a:solidFill>
                <a:cs typeface="Verdana"/>
              </a:rPr>
              <a:t>Store</a:t>
            </a:r>
            <a:endParaRPr lang="en-US" sz="3200" b="1" spc="-4" dirty="0" smtClean="0">
              <a:solidFill>
                <a:srgbClr val="7030A0"/>
              </a:solidFill>
              <a:cs typeface="Verdana"/>
            </a:endParaRPr>
          </a:p>
          <a:p>
            <a:pPr marL="208598" indent="-199073">
              <a:lnSpc>
                <a:spcPts val="1144"/>
              </a:lnSpc>
              <a:spcBef>
                <a:spcPts val="75"/>
              </a:spcBef>
              <a:buClr>
                <a:srgbClr val="F07F09"/>
              </a:buClr>
              <a:buSzPct val="76923"/>
              <a:buFont typeface="Segoe UI Symbol"/>
              <a:buChar char="⚫"/>
              <a:tabLst>
                <a:tab pos="208121" algn="l"/>
                <a:tab pos="208598" algn="l"/>
              </a:tabLst>
            </a:pPr>
            <a:endParaRPr sz="3200" dirty="0">
              <a:cs typeface="Verdana"/>
            </a:endParaRPr>
          </a:p>
          <a:p>
            <a:pPr marL="421005" lvl="1" indent="-150971">
              <a:lnSpc>
                <a:spcPts val="1144"/>
              </a:lnSpc>
              <a:buClr>
                <a:srgbClr val="F07F09"/>
              </a:buClr>
              <a:buChar char="◦"/>
              <a:tabLst>
                <a:tab pos="420529" algn="l"/>
                <a:tab pos="421005" algn="l"/>
              </a:tabLst>
            </a:pPr>
            <a:endParaRPr lang="en-US" sz="3200" spc="-4" dirty="0" smtClean="0">
              <a:cs typeface="Verdana"/>
            </a:endParaRPr>
          </a:p>
          <a:p>
            <a:pPr marL="421005" lvl="1" indent="-150971">
              <a:lnSpc>
                <a:spcPts val="1144"/>
              </a:lnSpc>
              <a:buClr>
                <a:srgbClr val="F07F09"/>
              </a:buClr>
              <a:buChar char="◦"/>
              <a:tabLst>
                <a:tab pos="420529" algn="l"/>
                <a:tab pos="421005" algn="l"/>
              </a:tabLst>
            </a:pPr>
            <a:r>
              <a:rPr sz="3200" spc="-4" dirty="0" smtClean="0">
                <a:cs typeface="Verdana"/>
              </a:rPr>
              <a:t>Bladder</a:t>
            </a:r>
            <a:r>
              <a:rPr sz="3200" dirty="0" smtClean="0">
                <a:cs typeface="Verdana"/>
              </a:rPr>
              <a:t> </a:t>
            </a:r>
            <a:r>
              <a:rPr sz="3200" spc="-4" dirty="0">
                <a:cs typeface="Verdana"/>
              </a:rPr>
              <a:t>(Detrusor</a:t>
            </a:r>
            <a:r>
              <a:rPr sz="3200" dirty="0">
                <a:cs typeface="Verdana"/>
              </a:rPr>
              <a:t> </a:t>
            </a:r>
            <a:r>
              <a:rPr sz="3200" spc="-11" dirty="0">
                <a:cs typeface="Verdana"/>
              </a:rPr>
              <a:t>Overactivity,</a:t>
            </a:r>
            <a:r>
              <a:rPr sz="3200" spc="8" dirty="0">
                <a:cs typeface="Verdana"/>
              </a:rPr>
              <a:t> </a:t>
            </a:r>
            <a:r>
              <a:rPr sz="3200" spc="-8" dirty="0">
                <a:cs typeface="Verdana"/>
              </a:rPr>
              <a:t>Poor</a:t>
            </a:r>
            <a:r>
              <a:rPr sz="3200" dirty="0">
                <a:cs typeface="Verdana"/>
              </a:rPr>
              <a:t> </a:t>
            </a:r>
            <a:r>
              <a:rPr sz="3200" spc="-4" dirty="0">
                <a:cs typeface="Verdana"/>
              </a:rPr>
              <a:t>Compliance</a:t>
            </a:r>
            <a:r>
              <a:rPr sz="3200" spc="-4" dirty="0" smtClean="0">
                <a:cs typeface="Verdana"/>
              </a:rPr>
              <a:t>)</a:t>
            </a:r>
            <a:endParaRPr lang="en-US" sz="3200" spc="-4" dirty="0" smtClean="0">
              <a:cs typeface="Verdana"/>
            </a:endParaRPr>
          </a:p>
          <a:p>
            <a:pPr marL="421005" lvl="1" indent="-150971">
              <a:lnSpc>
                <a:spcPts val="1144"/>
              </a:lnSpc>
              <a:buClr>
                <a:srgbClr val="F07F09"/>
              </a:buClr>
              <a:buChar char="◦"/>
              <a:tabLst>
                <a:tab pos="420529" algn="l"/>
                <a:tab pos="421005" algn="l"/>
              </a:tabLst>
            </a:pPr>
            <a:endParaRPr sz="3200" dirty="0">
              <a:cs typeface="Verdana"/>
            </a:endParaRPr>
          </a:p>
          <a:p>
            <a:pPr marL="461963">
              <a:lnSpc>
                <a:spcPts val="1106"/>
              </a:lnSpc>
              <a:spcBef>
                <a:spcPts val="34"/>
              </a:spcBef>
            </a:pPr>
            <a:r>
              <a:rPr sz="3200" spc="195" dirty="0" smtClean="0">
                <a:solidFill>
                  <a:srgbClr val="ED3742"/>
                </a:solidFill>
                <a:cs typeface="Segoe UI Symbol"/>
              </a:rPr>
              <a:t> </a:t>
            </a:r>
            <a:endParaRPr lang="en-US" sz="3200" spc="195" dirty="0" smtClean="0">
              <a:solidFill>
                <a:srgbClr val="ED3742"/>
              </a:solidFill>
              <a:cs typeface="Segoe UI Symbol"/>
            </a:endParaRPr>
          </a:p>
          <a:p>
            <a:pPr marL="461963">
              <a:lnSpc>
                <a:spcPts val="1106"/>
              </a:lnSpc>
              <a:spcBef>
                <a:spcPts val="34"/>
              </a:spcBef>
            </a:pPr>
            <a:r>
              <a:rPr sz="3200" spc="-8" dirty="0" smtClean="0">
                <a:cs typeface="Verdana"/>
              </a:rPr>
              <a:t>Behavioral</a:t>
            </a:r>
            <a:r>
              <a:rPr sz="3200" dirty="0" smtClean="0">
                <a:cs typeface="Verdana"/>
              </a:rPr>
              <a:t> </a:t>
            </a:r>
            <a:r>
              <a:rPr sz="3200" spc="-15" dirty="0" smtClean="0">
                <a:cs typeface="Verdana"/>
              </a:rPr>
              <a:t>Treatment</a:t>
            </a:r>
            <a:endParaRPr lang="en-US" sz="3200" spc="-15" dirty="0" smtClean="0">
              <a:cs typeface="Verdana"/>
            </a:endParaRPr>
          </a:p>
          <a:p>
            <a:pPr marL="461963">
              <a:lnSpc>
                <a:spcPts val="1106"/>
              </a:lnSpc>
              <a:spcBef>
                <a:spcPts val="34"/>
              </a:spcBef>
            </a:pPr>
            <a:endParaRPr sz="3200" dirty="0">
              <a:cs typeface="Verdana"/>
            </a:endParaRPr>
          </a:p>
          <a:p>
            <a:pPr marL="777716" lvl="2" indent="-137160">
              <a:lnSpc>
                <a:spcPts val="1088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endParaRPr lang="en-US" sz="3200" dirty="0" smtClean="0">
              <a:cs typeface="Verdana"/>
            </a:endParaRPr>
          </a:p>
          <a:p>
            <a:pPr marL="777716" lvl="2" indent="-137160">
              <a:lnSpc>
                <a:spcPts val="1088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r>
              <a:rPr sz="3200" dirty="0" smtClean="0">
                <a:cs typeface="Verdana"/>
              </a:rPr>
              <a:t>Fluid</a:t>
            </a:r>
            <a:r>
              <a:rPr sz="3200" spc="-26" dirty="0" smtClean="0">
                <a:cs typeface="Verdana"/>
              </a:rPr>
              <a:t> </a:t>
            </a:r>
            <a:r>
              <a:rPr sz="3200" spc="-4" dirty="0">
                <a:cs typeface="Verdana"/>
              </a:rPr>
              <a:t>management</a:t>
            </a:r>
            <a:endParaRPr sz="3200" dirty="0">
              <a:cs typeface="Verdana"/>
            </a:endParaRPr>
          </a:p>
          <a:p>
            <a:pPr marL="777716" lvl="2" indent="-137160">
              <a:lnSpc>
                <a:spcPts val="1088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endParaRPr lang="en-US" sz="3200" spc="-4" dirty="0" smtClean="0">
              <a:cs typeface="Verdana"/>
            </a:endParaRPr>
          </a:p>
          <a:p>
            <a:pPr marL="777716" lvl="2" indent="-137160">
              <a:lnSpc>
                <a:spcPts val="1088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endParaRPr lang="en-US" sz="3200" spc="-4" dirty="0" smtClean="0">
              <a:cs typeface="Verdana"/>
            </a:endParaRPr>
          </a:p>
          <a:p>
            <a:pPr marL="777716" lvl="2" indent="-137160">
              <a:lnSpc>
                <a:spcPts val="1088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r>
              <a:rPr sz="3200" spc="-4" dirty="0" smtClean="0">
                <a:cs typeface="Verdana"/>
              </a:rPr>
              <a:t>Dietary</a:t>
            </a:r>
            <a:r>
              <a:rPr sz="3200" spc="-19" dirty="0" smtClean="0">
                <a:cs typeface="Verdana"/>
              </a:rPr>
              <a:t> </a:t>
            </a:r>
            <a:r>
              <a:rPr sz="3200" spc="-4" dirty="0">
                <a:cs typeface="Verdana"/>
              </a:rPr>
              <a:t>management</a:t>
            </a:r>
            <a:endParaRPr sz="3200" dirty="0">
              <a:cs typeface="Verdana"/>
            </a:endParaRPr>
          </a:p>
          <a:p>
            <a:pPr marL="777716" lvl="2" indent="-137160">
              <a:lnSpc>
                <a:spcPts val="1080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endParaRPr lang="en-US" sz="3200" spc="-4" dirty="0" smtClean="0">
              <a:cs typeface="Verdana"/>
            </a:endParaRPr>
          </a:p>
          <a:p>
            <a:pPr marL="777716" lvl="2" indent="-137160">
              <a:lnSpc>
                <a:spcPts val="1080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endParaRPr lang="en-US" sz="3200" spc="-4" dirty="0" smtClean="0">
              <a:cs typeface="Verdana"/>
            </a:endParaRPr>
          </a:p>
          <a:p>
            <a:pPr marL="777716" lvl="2" indent="-137160">
              <a:lnSpc>
                <a:spcPts val="1080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r>
              <a:rPr sz="3200" spc="-4" dirty="0" smtClean="0">
                <a:cs typeface="Verdana"/>
              </a:rPr>
              <a:t>Constipation</a:t>
            </a:r>
            <a:r>
              <a:rPr sz="3200" spc="-15" dirty="0" smtClean="0">
                <a:cs typeface="Verdana"/>
              </a:rPr>
              <a:t> </a:t>
            </a:r>
            <a:r>
              <a:rPr sz="3200" spc="-4" dirty="0" smtClean="0">
                <a:cs typeface="Verdana"/>
              </a:rPr>
              <a:t>management</a:t>
            </a:r>
            <a:endParaRPr lang="en-US" sz="3200" spc="-4" dirty="0" smtClean="0">
              <a:cs typeface="Verdana"/>
            </a:endParaRPr>
          </a:p>
          <a:p>
            <a:pPr marL="777716" lvl="2" indent="-137160">
              <a:lnSpc>
                <a:spcPts val="1080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endParaRPr sz="3200" dirty="0">
              <a:cs typeface="Verdana"/>
            </a:endParaRPr>
          </a:p>
          <a:p>
            <a:pPr marL="777716" lvl="2" indent="-137160">
              <a:lnSpc>
                <a:spcPts val="1088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endParaRPr lang="en-US" sz="3200" spc="-4" dirty="0" smtClean="0">
              <a:cs typeface="Verdana"/>
            </a:endParaRPr>
          </a:p>
          <a:p>
            <a:pPr marL="777716" lvl="2" indent="-137160">
              <a:lnSpc>
                <a:spcPts val="1088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r>
              <a:rPr sz="3200" spc="-4" dirty="0" smtClean="0">
                <a:cs typeface="Verdana"/>
              </a:rPr>
              <a:t>Medication</a:t>
            </a:r>
            <a:r>
              <a:rPr sz="3200" spc="4" dirty="0" smtClean="0">
                <a:cs typeface="Verdana"/>
              </a:rPr>
              <a:t> </a:t>
            </a:r>
            <a:r>
              <a:rPr sz="3200" spc="-4" dirty="0">
                <a:cs typeface="Verdana"/>
              </a:rPr>
              <a:t>adjustment</a:t>
            </a:r>
            <a:r>
              <a:rPr sz="3200" spc="8" dirty="0">
                <a:cs typeface="Verdana"/>
              </a:rPr>
              <a:t> </a:t>
            </a:r>
            <a:r>
              <a:rPr sz="3200" spc="-4" dirty="0">
                <a:cs typeface="Verdana"/>
              </a:rPr>
              <a:t>(diuretics)</a:t>
            </a:r>
            <a:endParaRPr sz="3200" dirty="0">
              <a:cs typeface="Verdana"/>
            </a:endParaRPr>
          </a:p>
          <a:p>
            <a:pPr marL="777716" lvl="2" indent="-137160">
              <a:lnSpc>
                <a:spcPts val="1088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endParaRPr lang="en-US" sz="3200" spc="-4" dirty="0" smtClean="0">
              <a:cs typeface="Verdana"/>
            </a:endParaRPr>
          </a:p>
          <a:p>
            <a:pPr marL="777716" lvl="2" indent="-137160">
              <a:lnSpc>
                <a:spcPts val="1088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endParaRPr lang="en-US" sz="3200" spc="-4" dirty="0" smtClean="0">
              <a:cs typeface="Verdana"/>
            </a:endParaRPr>
          </a:p>
          <a:p>
            <a:pPr marL="777716" lvl="2" indent="-137160">
              <a:lnSpc>
                <a:spcPts val="1088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r>
              <a:rPr sz="3200" spc="-4" dirty="0" smtClean="0">
                <a:cs typeface="Verdana"/>
              </a:rPr>
              <a:t>Bladder</a:t>
            </a:r>
            <a:r>
              <a:rPr sz="3200" spc="-26" dirty="0" smtClean="0">
                <a:cs typeface="Verdana"/>
              </a:rPr>
              <a:t> </a:t>
            </a:r>
            <a:r>
              <a:rPr sz="3200" spc="-4" dirty="0" smtClean="0">
                <a:cs typeface="Verdana"/>
              </a:rPr>
              <a:t>retraining</a:t>
            </a:r>
            <a:endParaRPr lang="en-US" sz="3200" spc="-4" dirty="0" smtClean="0">
              <a:cs typeface="Verdana"/>
            </a:endParaRPr>
          </a:p>
          <a:p>
            <a:pPr marL="777716" lvl="2" indent="-137160">
              <a:lnSpc>
                <a:spcPts val="1088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endParaRPr lang="en-US" sz="3200" spc="-4" dirty="0" smtClean="0">
              <a:cs typeface="Verdana"/>
            </a:endParaRPr>
          </a:p>
          <a:p>
            <a:pPr marL="777716" lvl="2" indent="-137160">
              <a:lnSpc>
                <a:spcPts val="1088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endParaRPr sz="3200" dirty="0">
              <a:cs typeface="Verdana"/>
            </a:endParaRPr>
          </a:p>
          <a:p>
            <a:pPr marL="777716" lvl="2" indent="-137160">
              <a:lnSpc>
                <a:spcPts val="1125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r>
              <a:rPr sz="3200" dirty="0">
                <a:cs typeface="Verdana"/>
              </a:rPr>
              <a:t>Identification</a:t>
            </a:r>
            <a:r>
              <a:rPr sz="3200" spc="8" dirty="0">
                <a:cs typeface="Verdana"/>
              </a:rPr>
              <a:t> </a:t>
            </a:r>
            <a:r>
              <a:rPr sz="3200" spc="-4" dirty="0">
                <a:cs typeface="Verdana"/>
              </a:rPr>
              <a:t>and</a:t>
            </a:r>
            <a:r>
              <a:rPr sz="3200" spc="8" dirty="0">
                <a:cs typeface="Verdana"/>
              </a:rPr>
              <a:t> </a:t>
            </a:r>
            <a:r>
              <a:rPr sz="3200" spc="-4" dirty="0">
                <a:cs typeface="Verdana"/>
              </a:rPr>
              <a:t>treatment</a:t>
            </a:r>
            <a:r>
              <a:rPr sz="3200" spc="8" dirty="0">
                <a:cs typeface="Verdana"/>
              </a:rPr>
              <a:t> </a:t>
            </a:r>
            <a:r>
              <a:rPr sz="3200" spc="-4" dirty="0">
                <a:cs typeface="Verdana"/>
              </a:rPr>
              <a:t>of</a:t>
            </a:r>
            <a:r>
              <a:rPr sz="3200" spc="11" dirty="0">
                <a:cs typeface="Verdana"/>
              </a:rPr>
              <a:t> </a:t>
            </a:r>
            <a:r>
              <a:rPr sz="3200" spc="-4" dirty="0">
                <a:cs typeface="Verdana"/>
              </a:rPr>
              <a:t>functional</a:t>
            </a:r>
            <a:r>
              <a:rPr sz="3200" spc="11" dirty="0">
                <a:cs typeface="Verdana"/>
              </a:rPr>
              <a:t> </a:t>
            </a:r>
            <a:r>
              <a:rPr sz="3200" spc="-4" dirty="0" smtClean="0">
                <a:cs typeface="Verdana"/>
              </a:rPr>
              <a:t>incontinence</a:t>
            </a:r>
            <a:endParaRPr lang="en-US" sz="3200" spc="-4" dirty="0" smtClean="0">
              <a:cs typeface="Verdana"/>
            </a:endParaRPr>
          </a:p>
          <a:p>
            <a:pPr marL="777716" lvl="2" indent="-137160">
              <a:lnSpc>
                <a:spcPts val="1125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endParaRPr lang="en-US" sz="3200" spc="-4" dirty="0" smtClean="0">
              <a:cs typeface="Verdana"/>
            </a:endParaRPr>
          </a:p>
          <a:p>
            <a:pPr marL="777716" lvl="2" indent="-137160">
              <a:lnSpc>
                <a:spcPts val="1125"/>
              </a:lnSpc>
              <a:buClr>
                <a:srgbClr val="ED3742"/>
              </a:buClr>
              <a:buSzPct val="115384"/>
              <a:buChar char="◦"/>
              <a:tabLst>
                <a:tab pos="777716" algn="l"/>
              </a:tabLst>
            </a:pPr>
            <a:endParaRPr sz="3200" dirty="0">
              <a:cs typeface="Verdana"/>
            </a:endParaRPr>
          </a:p>
          <a:p>
            <a:pPr marL="832485">
              <a:lnSpc>
                <a:spcPts val="1151"/>
              </a:lnSpc>
            </a:pPr>
            <a:r>
              <a:rPr lang="en-US" sz="3200" spc="-4" dirty="0" smtClean="0">
                <a:cs typeface="Verdana"/>
              </a:rPr>
              <a:t>  </a:t>
            </a:r>
            <a:r>
              <a:rPr sz="3200" spc="-4" dirty="0" smtClean="0">
                <a:cs typeface="Verdana"/>
              </a:rPr>
              <a:t>Bedside</a:t>
            </a:r>
            <a:r>
              <a:rPr sz="3200" spc="-8" dirty="0" smtClean="0">
                <a:cs typeface="Verdana"/>
              </a:rPr>
              <a:t> </a:t>
            </a:r>
            <a:r>
              <a:rPr sz="3200" spc="-4" dirty="0" smtClean="0">
                <a:cs typeface="Verdana"/>
              </a:rPr>
              <a:t>commodes</a:t>
            </a:r>
            <a:endParaRPr lang="en-US" sz="3200" spc="-4" dirty="0" smtClean="0">
              <a:cs typeface="Verdana"/>
            </a:endParaRPr>
          </a:p>
          <a:p>
            <a:pPr marL="832485">
              <a:lnSpc>
                <a:spcPts val="1151"/>
              </a:lnSpc>
            </a:pPr>
            <a:endParaRPr lang="en-US" sz="3200" spc="-4" dirty="0" smtClean="0">
              <a:cs typeface="Verdana"/>
            </a:endParaRPr>
          </a:p>
          <a:p>
            <a:pPr marL="832485">
              <a:lnSpc>
                <a:spcPts val="1151"/>
              </a:lnSpc>
            </a:pPr>
            <a:endParaRPr sz="3200" dirty="0">
              <a:cs typeface="Verdana"/>
            </a:endParaRPr>
          </a:p>
          <a:p>
            <a:pPr marL="832485">
              <a:lnSpc>
                <a:spcPts val="1151"/>
              </a:lnSpc>
              <a:spcBef>
                <a:spcPts val="19"/>
              </a:spcBef>
            </a:pPr>
            <a:r>
              <a:rPr lang="en-US" sz="3200" spc="-4" dirty="0" smtClean="0">
                <a:cs typeface="Verdana"/>
              </a:rPr>
              <a:t>  </a:t>
            </a:r>
            <a:r>
              <a:rPr sz="3200" spc="-4" dirty="0" smtClean="0">
                <a:cs typeface="Verdana"/>
              </a:rPr>
              <a:t>Urinals</a:t>
            </a:r>
            <a:endParaRPr lang="en-US" sz="3200" spc="-4" dirty="0" smtClean="0">
              <a:cs typeface="Verdana"/>
            </a:endParaRPr>
          </a:p>
          <a:p>
            <a:pPr marL="832485">
              <a:lnSpc>
                <a:spcPts val="1151"/>
              </a:lnSpc>
            </a:pPr>
            <a:endParaRPr lang="en-US" sz="3200" dirty="0">
              <a:cs typeface="Verdana"/>
            </a:endParaRPr>
          </a:p>
          <a:p>
            <a:pPr marL="832485">
              <a:lnSpc>
                <a:spcPts val="1151"/>
              </a:lnSpc>
            </a:pPr>
            <a:endParaRPr lang="en-US" sz="3200" spc="-4" dirty="0">
              <a:cs typeface="Verdana"/>
            </a:endParaRPr>
          </a:p>
          <a:p>
            <a:pPr marL="832485">
              <a:lnSpc>
                <a:spcPts val="1151"/>
              </a:lnSpc>
            </a:pPr>
            <a:r>
              <a:rPr lang="en-US" sz="3200" spc="-4" dirty="0">
                <a:cs typeface="Verdana"/>
              </a:rPr>
              <a:t> </a:t>
            </a:r>
            <a:r>
              <a:rPr lang="en-US" sz="3200" spc="-4" dirty="0" smtClean="0">
                <a:cs typeface="Verdana"/>
              </a:rPr>
              <a:t>  </a:t>
            </a:r>
            <a:r>
              <a:rPr sz="3200" spc="-4" dirty="0" smtClean="0">
                <a:cs typeface="Verdana"/>
              </a:rPr>
              <a:t>Proper </a:t>
            </a:r>
            <a:r>
              <a:rPr sz="3200" spc="-4" dirty="0">
                <a:cs typeface="Verdana"/>
              </a:rPr>
              <a:t>use</a:t>
            </a:r>
            <a:r>
              <a:rPr sz="3200" dirty="0">
                <a:cs typeface="Verdana"/>
              </a:rPr>
              <a:t> </a:t>
            </a:r>
            <a:r>
              <a:rPr sz="3200" spc="-4" dirty="0">
                <a:cs typeface="Verdana"/>
              </a:rPr>
              <a:t>of</a:t>
            </a:r>
            <a:r>
              <a:rPr sz="3200" spc="4" dirty="0">
                <a:cs typeface="Verdana"/>
              </a:rPr>
              <a:t> </a:t>
            </a:r>
            <a:r>
              <a:rPr sz="3200" spc="-4" dirty="0">
                <a:cs typeface="Verdana"/>
              </a:rPr>
              <a:t>absorbent</a:t>
            </a:r>
            <a:r>
              <a:rPr sz="3200" dirty="0">
                <a:cs typeface="Verdana"/>
              </a:rPr>
              <a:t> </a:t>
            </a:r>
            <a:r>
              <a:rPr sz="3200" spc="-4" dirty="0" smtClean="0">
                <a:cs typeface="Verdana"/>
              </a:rPr>
              <a:t>products</a:t>
            </a:r>
            <a:endParaRPr lang="en-US" sz="3200" spc="-4" dirty="0" smtClean="0">
              <a:cs typeface="Verdana"/>
            </a:endParaRPr>
          </a:p>
          <a:p>
            <a:pPr marL="832485">
              <a:lnSpc>
                <a:spcPts val="1151"/>
              </a:lnSpc>
            </a:pPr>
            <a:endParaRPr sz="2400" dirty="0">
              <a:latin typeface="Verdana"/>
              <a:cs typeface="Verdana"/>
            </a:endParaRPr>
          </a:p>
          <a:p>
            <a:pPr marL="832485">
              <a:lnSpc>
                <a:spcPts val="1144"/>
              </a:lnSpc>
              <a:spcBef>
                <a:spcPts val="38"/>
              </a:spcBef>
            </a:pPr>
            <a:r>
              <a:rPr sz="2400" spc="-225" dirty="0">
                <a:solidFill>
                  <a:srgbClr val="4A85BF"/>
                </a:solidFill>
                <a:latin typeface="Segoe UI Symbol"/>
                <a:cs typeface="Segoe UI Symbol"/>
              </a:rPr>
              <a:t>🞄</a:t>
            </a:r>
            <a:r>
              <a:rPr sz="2400" spc="191" dirty="0">
                <a:solidFill>
                  <a:srgbClr val="4A85BF"/>
                </a:solidFill>
                <a:latin typeface="Segoe UI Symbol"/>
                <a:cs typeface="Segoe UI Symbol"/>
              </a:rPr>
              <a:t> </a:t>
            </a:r>
            <a:r>
              <a:rPr sz="2400" spc="-4" dirty="0">
                <a:latin typeface="Verdana"/>
                <a:cs typeface="Verdana"/>
              </a:rPr>
              <a:t>Perineal</a:t>
            </a:r>
            <a:r>
              <a:rPr sz="2400" dirty="0">
                <a:latin typeface="Verdana"/>
                <a:cs typeface="Verdana"/>
              </a:rPr>
              <a:t> skin</a:t>
            </a:r>
            <a:r>
              <a:rPr sz="2400" spc="-4" dirty="0">
                <a:latin typeface="Verdana"/>
                <a:cs typeface="Verdana"/>
              </a:rPr>
              <a:t> care and </a:t>
            </a:r>
            <a:r>
              <a:rPr sz="2400" spc="-4" dirty="0" smtClean="0">
                <a:latin typeface="Verdana"/>
                <a:cs typeface="Verdana"/>
              </a:rPr>
              <a:t>hygiene</a:t>
            </a:r>
            <a:endParaRPr lang="en-US" sz="2400" spc="-4" dirty="0" smtClean="0"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9848" y="126124"/>
            <a:ext cx="444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Management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552" y="1064174"/>
            <a:ext cx="10972800" cy="452596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11200" b="1" dirty="0" smtClean="0">
                <a:solidFill>
                  <a:srgbClr val="00B050"/>
                </a:solidFill>
              </a:rPr>
              <a:t>Pharmacological interventions: </a:t>
            </a:r>
          </a:p>
          <a:p>
            <a:pPr marL="0" indent="0">
              <a:buNone/>
            </a:pPr>
            <a:r>
              <a:rPr lang="en-US" sz="11200" b="1" dirty="0" err="1" smtClean="0"/>
              <a:t>Antimuscarinics</a:t>
            </a:r>
            <a:r>
              <a:rPr lang="en-US" sz="11200" b="1" dirty="0" smtClean="0"/>
              <a:t> </a:t>
            </a:r>
            <a:r>
              <a:rPr lang="en-US" sz="11200" b="1" dirty="0"/>
              <a:t>and </a:t>
            </a:r>
            <a:r>
              <a:rPr lang="en-US" sz="11200" b="1" dirty="0" smtClean="0"/>
              <a:t>B-</a:t>
            </a:r>
            <a:r>
              <a:rPr lang="en-US" sz="11200" b="1" dirty="0" err="1" smtClean="0"/>
              <a:t>adrenergics</a:t>
            </a:r>
            <a:r>
              <a:rPr lang="en-US" sz="11200" b="1" dirty="0" smtClean="0"/>
              <a:t>, Tricyclic antidepressants, DDAVP</a:t>
            </a:r>
          </a:p>
          <a:p>
            <a:endParaRPr lang="en-US" sz="11200" b="1" dirty="0"/>
          </a:p>
          <a:p>
            <a:r>
              <a:rPr lang="en-US" sz="11200" b="1" dirty="0" smtClean="0">
                <a:solidFill>
                  <a:srgbClr val="7030A0"/>
                </a:solidFill>
              </a:rPr>
              <a:t>Botulinum </a:t>
            </a:r>
            <a:r>
              <a:rPr lang="en-US" sz="11200" b="1" dirty="0">
                <a:solidFill>
                  <a:srgbClr val="7030A0"/>
                </a:solidFill>
              </a:rPr>
              <a:t>Toxin Injection</a:t>
            </a:r>
          </a:p>
          <a:p>
            <a:endParaRPr lang="en-US" sz="11200" b="1" dirty="0"/>
          </a:p>
          <a:p>
            <a:r>
              <a:rPr lang="en-US" sz="11200" b="1" dirty="0" smtClean="0">
                <a:solidFill>
                  <a:srgbClr val="0070C0"/>
                </a:solidFill>
              </a:rPr>
              <a:t>Sacral </a:t>
            </a:r>
            <a:r>
              <a:rPr lang="en-US" sz="11200" b="1" dirty="0" err="1">
                <a:solidFill>
                  <a:srgbClr val="0070C0"/>
                </a:solidFill>
              </a:rPr>
              <a:t>Neuromodulation</a:t>
            </a:r>
            <a:r>
              <a:rPr lang="en-US" sz="11200" b="1" dirty="0">
                <a:solidFill>
                  <a:srgbClr val="0070C0"/>
                </a:solidFill>
              </a:rPr>
              <a:t>/PTNS</a:t>
            </a:r>
          </a:p>
          <a:p>
            <a:endParaRPr lang="en-US" sz="11200" b="1" dirty="0"/>
          </a:p>
          <a:p>
            <a:r>
              <a:rPr lang="en-US" sz="11200" b="1" dirty="0">
                <a:solidFill>
                  <a:srgbClr val="002060"/>
                </a:solidFill>
              </a:rPr>
              <a:t>Enlargement </a:t>
            </a:r>
            <a:r>
              <a:rPr lang="en-US" sz="11200" b="1" dirty="0" err="1">
                <a:solidFill>
                  <a:srgbClr val="002060"/>
                </a:solidFill>
              </a:rPr>
              <a:t>cystoplasty</a:t>
            </a:r>
            <a:endParaRPr lang="en-US" sz="112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1200" b="1" dirty="0" smtClean="0">
                <a:solidFill>
                  <a:srgbClr val="002060"/>
                </a:solidFill>
              </a:rPr>
              <a:t> </a:t>
            </a:r>
            <a:r>
              <a:rPr lang="en-US" sz="11200" b="1" dirty="0">
                <a:solidFill>
                  <a:srgbClr val="002060"/>
                </a:solidFill>
              </a:rPr>
              <a:t>Incontinent urinary diversion</a:t>
            </a:r>
          </a:p>
          <a:p>
            <a:endParaRPr lang="en-US" sz="11200" b="1" dirty="0">
              <a:solidFill>
                <a:srgbClr val="002060"/>
              </a:solidFill>
            </a:endParaRPr>
          </a:p>
          <a:p>
            <a:r>
              <a:rPr lang="en-US" sz="11200" b="1" dirty="0" err="1">
                <a:solidFill>
                  <a:srgbClr val="C00000"/>
                </a:solidFill>
              </a:rPr>
              <a:t>Ileovesicostomy</a:t>
            </a:r>
            <a:endParaRPr lang="en-US" sz="11200" b="1" dirty="0">
              <a:solidFill>
                <a:srgbClr val="C00000"/>
              </a:solidFill>
            </a:endParaRPr>
          </a:p>
          <a:p>
            <a:r>
              <a:rPr lang="en-US" sz="11200" b="1" dirty="0" smtClean="0">
                <a:solidFill>
                  <a:srgbClr val="C00000"/>
                </a:solidFill>
              </a:rPr>
              <a:t>Urinary </a:t>
            </a:r>
            <a:r>
              <a:rPr lang="en-US" sz="11200" b="1" dirty="0">
                <a:solidFill>
                  <a:srgbClr val="C00000"/>
                </a:solidFill>
              </a:rPr>
              <a:t>conduit</a:t>
            </a:r>
          </a:p>
          <a:p>
            <a:r>
              <a:rPr lang="en-US" sz="11200" b="1" dirty="0" smtClean="0">
                <a:solidFill>
                  <a:srgbClr val="C00000"/>
                </a:solidFill>
              </a:rPr>
              <a:t> </a:t>
            </a:r>
            <a:r>
              <a:rPr lang="en-US" sz="11200" b="1" dirty="0">
                <a:solidFill>
                  <a:srgbClr val="C00000"/>
                </a:solidFill>
              </a:rPr>
              <a:t>Continent urinary diversion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525779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5800" b="1" dirty="0">
                <a:solidFill>
                  <a:srgbClr val="7030A0"/>
                </a:solidFill>
              </a:rPr>
              <a:t>Outlet (DESD, BPH, incomplete urethral relaxation)</a:t>
            </a:r>
          </a:p>
          <a:p>
            <a:r>
              <a:rPr lang="en-US" sz="5100" dirty="0" smtClean="0"/>
              <a:t>CIC</a:t>
            </a:r>
            <a:endParaRPr lang="en-US" sz="5100" dirty="0"/>
          </a:p>
          <a:p>
            <a:endParaRPr lang="en-US" sz="5100" dirty="0"/>
          </a:p>
          <a:p>
            <a:r>
              <a:rPr lang="en-US" sz="5100" dirty="0" smtClean="0"/>
              <a:t>Pharmacological interventions: Alpha antagonists, Muscle relaxants</a:t>
            </a:r>
            <a:endParaRPr lang="en-US" sz="5100" dirty="0"/>
          </a:p>
          <a:p>
            <a:pPr marL="0" indent="0">
              <a:buNone/>
            </a:pPr>
            <a:endParaRPr lang="en-US" sz="5100" dirty="0"/>
          </a:p>
          <a:p>
            <a:r>
              <a:rPr lang="en-US" sz="5100" dirty="0"/>
              <a:t>Botulinum Toxin Injection</a:t>
            </a:r>
          </a:p>
          <a:p>
            <a:endParaRPr lang="en-US" sz="5100" dirty="0" smtClean="0"/>
          </a:p>
          <a:p>
            <a:r>
              <a:rPr lang="en-US" sz="5100" dirty="0" smtClean="0"/>
              <a:t>External </a:t>
            </a:r>
            <a:r>
              <a:rPr lang="en-US" sz="5100" dirty="0" err="1"/>
              <a:t>sphincterotomy</a:t>
            </a:r>
            <a:r>
              <a:rPr lang="en-US" sz="5100" dirty="0"/>
              <a:t> +/- bladder neck incision, TURP</a:t>
            </a:r>
          </a:p>
          <a:p>
            <a:pPr marL="0" indent="0">
              <a:buNone/>
            </a:pPr>
            <a:r>
              <a:rPr lang="en-US" sz="5100" dirty="0"/>
              <a:t>	</a:t>
            </a:r>
          </a:p>
          <a:p>
            <a:r>
              <a:rPr lang="en-US" sz="5100" dirty="0" err="1"/>
              <a:t>UroLume</a:t>
            </a:r>
            <a:r>
              <a:rPr lang="en-US" sz="5100" dirty="0"/>
              <a:t>® </a:t>
            </a:r>
            <a:r>
              <a:rPr lang="en-US" sz="5100" dirty="0" smtClean="0"/>
              <a:t>stent</a:t>
            </a:r>
          </a:p>
          <a:p>
            <a:endParaRPr lang="en-US" sz="5100" dirty="0"/>
          </a:p>
          <a:p>
            <a:r>
              <a:rPr lang="en-US" sz="5100" dirty="0"/>
              <a:t>Indwelling urethral catheter or suprapubic tube</a:t>
            </a:r>
          </a:p>
          <a:p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55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UTI</a:t>
            </a:r>
            <a:endParaRPr sz="6000" b="1"/>
          </a:p>
        </p:txBody>
      </p:sp>
      <p:sp>
        <p:nvSpPr>
          <p:cNvPr id="335" name="Shape 335"/>
          <p:cNvSpPr txBox="1">
            <a:spLocks noGrp="1"/>
          </p:cNvSpPr>
          <p:nvPr>
            <p:ph type="sldNum" sz="quarter" idx="4294967295"/>
          </p:nvPr>
        </p:nvSpPr>
        <p:spPr>
          <a:xfrm>
            <a:off x="2136648" y="6356349"/>
            <a:ext cx="301904" cy="3073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400"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pic>
        <p:nvPicPr>
          <p:cNvPr id="336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287" y="1185863"/>
            <a:ext cx="6829426" cy="44862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080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7691" y="187036"/>
            <a:ext cx="9121785" cy="6418716"/>
            <a:chOff x="417576" y="432815"/>
            <a:chExt cx="8308975" cy="5489575"/>
          </a:xfrm>
          <a:solidFill>
            <a:srgbClr val="0070C0"/>
          </a:solidFill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7576" y="432815"/>
              <a:ext cx="8308848" cy="5489448"/>
            </a:xfrm>
            <a:prstGeom prst="rect">
              <a:avLst/>
            </a:prstGeom>
            <a:grp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1066800"/>
              <a:ext cx="8202705" cy="3846081"/>
            </a:xfrm>
            <a:prstGeom prst="rect">
              <a:avLst/>
            </a:prstGeom>
            <a:grp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2572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8869" y="867103"/>
            <a:ext cx="559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16" y="2091393"/>
            <a:ext cx="6794937" cy="4548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317"/>
            <a:ext cx="5452827" cy="488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5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6192" y="324612"/>
            <a:ext cx="8702567" cy="5934161"/>
            <a:chOff x="417576" y="432815"/>
            <a:chExt cx="8308848" cy="548944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7576" y="432815"/>
              <a:ext cx="8308848" cy="5489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76867" y="3648867"/>
              <a:ext cx="2366300" cy="37132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139482" y="3215258"/>
            <a:ext cx="1163479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dirty="0">
                <a:solidFill>
                  <a:srgbClr val="1B587C"/>
                </a:solidFill>
                <a:latin typeface="Arial MT"/>
                <a:cs typeface="Arial MT"/>
              </a:rPr>
              <a:t>Bladder</a:t>
            </a:r>
            <a:r>
              <a:rPr sz="1500" spc="-64" dirty="0">
                <a:solidFill>
                  <a:srgbClr val="1B587C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1B587C"/>
                </a:solidFill>
                <a:latin typeface="Arial MT"/>
                <a:cs typeface="Arial MT"/>
              </a:rPr>
              <a:t>Neck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02548" y="3443858"/>
            <a:ext cx="163782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4" dirty="0">
                <a:solidFill>
                  <a:srgbClr val="1B587C"/>
                </a:solidFill>
                <a:latin typeface="Arial MT"/>
                <a:cs typeface="Arial MT"/>
              </a:rPr>
              <a:t>“Internal</a:t>
            </a:r>
            <a:r>
              <a:rPr sz="1500" spc="-34" dirty="0">
                <a:solidFill>
                  <a:srgbClr val="1B587C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srgbClr val="1B587C"/>
                </a:solidFill>
                <a:latin typeface="Arial MT"/>
                <a:cs typeface="Arial MT"/>
              </a:rPr>
              <a:t>Sphincter”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47667" y="4170807"/>
            <a:ext cx="1331595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4" dirty="0">
                <a:solidFill>
                  <a:srgbClr val="1B587C"/>
                </a:solidFill>
                <a:latin typeface="Arial MT"/>
                <a:cs typeface="Arial MT"/>
              </a:rPr>
              <a:t>Striated</a:t>
            </a:r>
            <a:r>
              <a:rPr sz="1500" spc="-60" dirty="0">
                <a:solidFill>
                  <a:srgbClr val="1B587C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1B587C"/>
                </a:solidFill>
                <a:latin typeface="Arial MT"/>
                <a:cs typeface="Arial MT"/>
              </a:rPr>
              <a:t>Muscle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78598" y="4399407"/>
            <a:ext cx="1669733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4" dirty="0">
                <a:solidFill>
                  <a:srgbClr val="1B587C"/>
                </a:solidFill>
                <a:latin typeface="Arial MT"/>
                <a:cs typeface="Arial MT"/>
              </a:rPr>
              <a:t>“External</a:t>
            </a:r>
            <a:r>
              <a:rPr sz="1500" spc="-23" dirty="0">
                <a:solidFill>
                  <a:srgbClr val="1B587C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srgbClr val="1B587C"/>
                </a:solidFill>
                <a:latin typeface="Arial MT"/>
                <a:cs typeface="Arial MT"/>
              </a:rPr>
              <a:t>sphincter</a:t>
            </a:r>
            <a:r>
              <a:rPr sz="1500" spc="-4" dirty="0">
                <a:solidFill>
                  <a:srgbClr val="FFFF00"/>
                </a:solidFill>
                <a:latin typeface="Arial MT"/>
                <a:cs typeface="Arial MT"/>
              </a:rPr>
              <a:t>”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69407" y="497966"/>
            <a:ext cx="2410301" cy="3854133"/>
          </a:xfrm>
          <a:prstGeom prst="rect">
            <a:avLst/>
          </a:prstGeom>
        </p:spPr>
        <p:txBody>
          <a:bodyPr vert="horz" wrap="square" lIns="0" tIns="107633" rIns="0" bIns="0" rtlCol="0">
            <a:spAutoFit/>
          </a:bodyPr>
          <a:lstStyle/>
          <a:p>
            <a:pPr marL="9525">
              <a:spcBef>
                <a:spcPts val="848"/>
              </a:spcBef>
            </a:pPr>
            <a:r>
              <a:rPr sz="1350" b="1" spc="-4" dirty="0">
                <a:solidFill>
                  <a:srgbClr val="FF0000"/>
                </a:solidFill>
                <a:latin typeface="Arial"/>
                <a:cs typeface="Arial"/>
              </a:rPr>
              <a:t>Storage</a:t>
            </a:r>
            <a:endParaRPr sz="1350">
              <a:latin typeface="Arial"/>
              <a:cs typeface="Arial"/>
            </a:endParaRPr>
          </a:p>
          <a:p>
            <a:pPr marL="95250" marR="164783" indent="-85725">
              <a:lnSpc>
                <a:spcPct val="102200"/>
              </a:lnSpc>
              <a:spcBef>
                <a:spcPts val="739"/>
              </a:spcBef>
              <a:buFont typeface="Arial MT"/>
              <a:buChar char="•"/>
              <a:tabLst>
                <a:tab pos="95250" algn="l"/>
              </a:tabLst>
            </a:pPr>
            <a:r>
              <a:rPr sz="1350" b="1" dirty="0">
                <a:solidFill>
                  <a:srgbClr val="1B587C"/>
                </a:solidFill>
                <a:latin typeface="Arial"/>
                <a:cs typeface="Arial"/>
              </a:rPr>
              <a:t>Ability to inhibit </a:t>
            </a:r>
            <a:r>
              <a:rPr sz="1350" b="1" spc="4" dirty="0">
                <a:solidFill>
                  <a:srgbClr val="1B587C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spontaneous</a:t>
            </a:r>
            <a:r>
              <a:rPr sz="1350" b="1" spc="-23" dirty="0">
                <a:solidFill>
                  <a:srgbClr val="1B587C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contractions</a:t>
            </a:r>
            <a:endParaRPr sz="1350">
              <a:latin typeface="Arial"/>
              <a:cs typeface="Arial"/>
            </a:endParaRPr>
          </a:p>
          <a:p>
            <a:pPr marL="95250" indent="-85725">
              <a:spcBef>
                <a:spcPts val="773"/>
              </a:spcBef>
              <a:buFont typeface="Arial MT"/>
              <a:buChar char="•"/>
              <a:tabLst>
                <a:tab pos="95250" algn="l"/>
              </a:tabLst>
            </a:pP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Sensation</a:t>
            </a:r>
            <a:r>
              <a:rPr sz="1350" b="1" spc="-23" dirty="0">
                <a:solidFill>
                  <a:srgbClr val="1B587C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of</a:t>
            </a:r>
            <a:r>
              <a:rPr sz="1350" b="1" spc="-15" dirty="0">
                <a:solidFill>
                  <a:srgbClr val="1B587C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fullness</a:t>
            </a:r>
            <a:endParaRPr sz="1350">
              <a:latin typeface="Arial"/>
              <a:cs typeface="Arial"/>
            </a:endParaRPr>
          </a:p>
          <a:p>
            <a:pPr marL="95250" marR="3810" indent="-85725">
              <a:lnSpc>
                <a:spcPct val="101699"/>
              </a:lnSpc>
              <a:spcBef>
                <a:spcPts val="764"/>
              </a:spcBef>
              <a:buFont typeface="Arial MT"/>
              <a:buChar char="•"/>
              <a:tabLst>
                <a:tab pos="95250" algn="l"/>
              </a:tabLst>
            </a:pP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Adequate sphincter </a:t>
            </a:r>
            <a:r>
              <a:rPr sz="1350" b="1" dirty="0">
                <a:solidFill>
                  <a:srgbClr val="1B587C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competence at rest and with </a:t>
            </a:r>
            <a:r>
              <a:rPr sz="1350" b="1" spc="-368" dirty="0">
                <a:solidFill>
                  <a:srgbClr val="1B587C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activity</a:t>
            </a:r>
            <a:endParaRPr sz="1350">
              <a:latin typeface="Arial"/>
              <a:cs typeface="Arial"/>
            </a:endParaRPr>
          </a:p>
          <a:p>
            <a:pPr marL="9525">
              <a:spcBef>
                <a:spcPts val="776"/>
              </a:spcBef>
            </a:pPr>
            <a:r>
              <a:rPr sz="1350" b="1" spc="-4" dirty="0">
                <a:solidFill>
                  <a:srgbClr val="FF0000"/>
                </a:solidFill>
                <a:latin typeface="Arial"/>
                <a:cs typeface="Arial"/>
              </a:rPr>
              <a:t>Expulsion</a:t>
            </a:r>
            <a:endParaRPr sz="1350">
              <a:latin typeface="Arial"/>
              <a:cs typeface="Arial"/>
            </a:endParaRPr>
          </a:p>
          <a:p>
            <a:pPr marL="95250" marR="794385" indent="-85725">
              <a:lnSpc>
                <a:spcPct val="101099"/>
              </a:lnSpc>
              <a:spcBef>
                <a:spcPts val="773"/>
              </a:spcBef>
              <a:buFont typeface="Arial MT"/>
              <a:buChar char="•"/>
              <a:tabLst>
                <a:tab pos="95250" algn="l"/>
              </a:tabLst>
            </a:pP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Facilitated</a:t>
            </a:r>
            <a:r>
              <a:rPr sz="1350" b="1" spc="-30" dirty="0">
                <a:solidFill>
                  <a:srgbClr val="1B587C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bladder </a:t>
            </a:r>
            <a:r>
              <a:rPr sz="1350" b="1" spc="-363" dirty="0">
                <a:solidFill>
                  <a:srgbClr val="1B587C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contraction</a:t>
            </a:r>
            <a:endParaRPr sz="1350">
              <a:latin typeface="Arial"/>
              <a:cs typeface="Arial"/>
            </a:endParaRPr>
          </a:p>
          <a:p>
            <a:pPr marL="95250" marR="146685" indent="-85725">
              <a:lnSpc>
                <a:spcPct val="101099"/>
              </a:lnSpc>
              <a:spcBef>
                <a:spcPts val="776"/>
              </a:spcBef>
              <a:buFont typeface="Arial MT"/>
              <a:buChar char="•"/>
              <a:tabLst>
                <a:tab pos="95250" algn="l"/>
              </a:tabLst>
            </a:pP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Relax sphincters </a:t>
            </a:r>
            <a:r>
              <a:rPr sz="1350" b="1" dirty="0">
                <a:solidFill>
                  <a:srgbClr val="1B587C"/>
                </a:solidFill>
                <a:latin typeface="Arial"/>
                <a:cs typeface="Arial"/>
              </a:rPr>
              <a:t>– </a:t>
            </a: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BN and </a:t>
            </a:r>
            <a:r>
              <a:rPr sz="1350" b="1" spc="-368" dirty="0">
                <a:solidFill>
                  <a:srgbClr val="1B587C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EUS</a:t>
            </a:r>
            <a:endParaRPr sz="1350">
              <a:latin typeface="Arial"/>
              <a:cs typeface="Arial"/>
            </a:endParaRPr>
          </a:p>
          <a:p>
            <a:pPr marL="95250" indent="-85725">
              <a:spcBef>
                <a:spcPts val="791"/>
              </a:spcBef>
              <a:buFont typeface="Arial MT"/>
              <a:buChar char="•"/>
              <a:tabLst>
                <a:tab pos="95250" algn="l"/>
              </a:tabLst>
            </a:pPr>
            <a:r>
              <a:rPr sz="1350" b="1" spc="-26" dirty="0">
                <a:solidFill>
                  <a:srgbClr val="1B587C"/>
                </a:solidFill>
                <a:latin typeface="Arial"/>
                <a:cs typeface="Arial"/>
              </a:rPr>
              <a:t>Void</a:t>
            </a:r>
            <a:r>
              <a:rPr sz="1350" b="1" spc="-19" dirty="0">
                <a:solidFill>
                  <a:srgbClr val="1B587C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1B587C"/>
                </a:solidFill>
                <a:latin typeface="Arial"/>
                <a:cs typeface="Arial"/>
              </a:rPr>
              <a:t>to</a:t>
            </a:r>
            <a:r>
              <a:rPr sz="1350" b="1" spc="-19" dirty="0">
                <a:solidFill>
                  <a:srgbClr val="1B587C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completion</a:t>
            </a:r>
            <a:endParaRPr sz="1350">
              <a:latin typeface="Arial"/>
              <a:cs typeface="Arial"/>
            </a:endParaRPr>
          </a:p>
          <a:p>
            <a:pPr marL="95250" indent="-85725">
              <a:spcBef>
                <a:spcPts val="844"/>
              </a:spcBef>
              <a:buFont typeface="Arial MT"/>
              <a:buChar char="•"/>
              <a:tabLst>
                <a:tab pos="95250" algn="l"/>
              </a:tabLst>
            </a:pP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Competent</a:t>
            </a:r>
            <a:r>
              <a:rPr sz="1350" b="1" spc="-11" dirty="0">
                <a:solidFill>
                  <a:srgbClr val="1B587C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1B587C"/>
                </a:solidFill>
                <a:latin typeface="Arial"/>
                <a:cs typeface="Arial"/>
              </a:rPr>
              <a:t>U-V</a:t>
            </a:r>
            <a:r>
              <a:rPr sz="1350" b="1" spc="-15" dirty="0">
                <a:solidFill>
                  <a:srgbClr val="1B587C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1B587C"/>
                </a:solidFill>
                <a:latin typeface="Arial"/>
                <a:cs typeface="Arial"/>
              </a:rPr>
              <a:t>Junction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66711" y="628698"/>
            <a:ext cx="3125153" cy="2743200"/>
            <a:chOff x="1066281" y="838264"/>
            <a:chExt cx="4166870" cy="3657600"/>
          </a:xfrm>
        </p:grpSpPr>
        <p:sp>
          <p:nvSpPr>
            <p:cNvPr id="11" name="object 11"/>
            <p:cNvSpPr/>
            <p:nvPr/>
          </p:nvSpPr>
          <p:spPr>
            <a:xfrm>
              <a:off x="3977785" y="965264"/>
              <a:ext cx="1128395" cy="2641600"/>
            </a:xfrm>
            <a:custGeom>
              <a:avLst/>
              <a:gdLst/>
              <a:ahLst/>
              <a:cxnLst/>
              <a:rect l="l" t="t" r="r" b="b"/>
              <a:pathLst>
                <a:path w="1128395" h="2641600">
                  <a:moveTo>
                    <a:pt x="0" y="2641525"/>
                  </a:moveTo>
                  <a:lnTo>
                    <a:pt x="43194" y="2620266"/>
                  </a:lnTo>
                  <a:lnTo>
                    <a:pt x="85644" y="2598103"/>
                  </a:lnTo>
                  <a:lnTo>
                    <a:pt x="127343" y="2575051"/>
                  </a:lnTo>
                  <a:lnTo>
                    <a:pt x="168286" y="2551128"/>
                  </a:lnTo>
                  <a:lnTo>
                    <a:pt x="208465" y="2526352"/>
                  </a:lnTo>
                  <a:lnTo>
                    <a:pt x="247876" y="2500739"/>
                  </a:lnTo>
                  <a:lnTo>
                    <a:pt x="286511" y="2474308"/>
                  </a:lnTo>
                  <a:lnTo>
                    <a:pt x="324365" y="2447075"/>
                  </a:lnTo>
                  <a:lnTo>
                    <a:pt x="361431" y="2419057"/>
                  </a:lnTo>
                  <a:lnTo>
                    <a:pt x="397704" y="2390272"/>
                  </a:lnTo>
                  <a:lnTo>
                    <a:pt x="433177" y="2360738"/>
                  </a:lnTo>
                  <a:lnTo>
                    <a:pt x="467845" y="2330470"/>
                  </a:lnTo>
                  <a:lnTo>
                    <a:pt x="501700" y="2299488"/>
                  </a:lnTo>
                  <a:lnTo>
                    <a:pt x="534738" y="2267808"/>
                  </a:lnTo>
                  <a:lnTo>
                    <a:pt x="566951" y="2235447"/>
                  </a:lnTo>
                  <a:lnTo>
                    <a:pt x="598334" y="2202423"/>
                  </a:lnTo>
                  <a:lnTo>
                    <a:pt x="628881" y="2168752"/>
                  </a:lnTo>
                  <a:lnTo>
                    <a:pt x="658585" y="2134453"/>
                  </a:lnTo>
                  <a:lnTo>
                    <a:pt x="687440" y="2099543"/>
                  </a:lnTo>
                  <a:lnTo>
                    <a:pt x="715441" y="2064038"/>
                  </a:lnTo>
                  <a:lnTo>
                    <a:pt x="742581" y="2027956"/>
                  </a:lnTo>
                  <a:lnTo>
                    <a:pt x="768853" y="1991315"/>
                  </a:lnTo>
                  <a:lnTo>
                    <a:pt x="794253" y="1954131"/>
                  </a:lnTo>
                  <a:lnTo>
                    <a:pt x="818774" y="1916423"/>
                  </a:lnTo>
                  <a:lnTo>
                    <a:pt x="842409" y="1878206"/>
                  </a:lnTo>
                  <a:lnTo>
                    <a:pt x="865153" y="1839500"/>
                  </a:lnTo>
                  <a:lnTo>
                    <a:pt x="886999" y="1800320"/>
                  </a:lnTo>
                  <a:lnTo>
                    <a:pt x="907941" y="1760684"/>
                  </a:lnTo>
                  <a:lnTo>
                    <a:pt x="927974" y="1720610"/>
                  </a:lnTo>
                  <a:lnTo>
                    <a:pt x="947090" y="1680115"/>
                  </a:lnTo>
                  <a:lnTo>
                    <a:pt x="965285" y="1639215"/>
                  </a:lnTo>
                  <a:lnTo>
                    <a:pt x="982551" y="1597929"/>
                  </a:lnTo>
                  <a:lnTo>
                    <a:pt x="998883" y="1556274"/>
                  </a:lnTo>
                  <a:lnTo>
                    <a:pt x="1014275" y="1514266"/>
                  </a:lnTo>
                  <a:lnTo>
                    <a:pt x="1028720" y="1471924"/>
                  </a:lnTo>
                  <a:lnTo>
                    <a:pt x="1042213" y="1429264"/>
                  </a:lnTo>
                  <a:lnTo>
                    <a:pt x="1054746" y="1386304"/>
                  </a:lnTo>
                  <a:lnTo>
                    <a:pt x="1066315" y="1343061"/>
                  </a:lnTo>
                  <a:lnTo>
                    <a:pt x="1076913" y="1299553"/>
                  </a:lnTo>
                  <a:lnTo>
                    <a:pt x="1086534" y="1255796"/>
                  </a:lnTo>
                  <a:lnTo>
                    <a:pt x="1095171" y="1211808"/>
                  </a:lnTo>
                  <a:lnTo>
                    <a:pt x="1102819" y="1167607"/>
                  </a:lnTo>
                  <a:lnTo>
                    <a:pt x="1109472" y="1123209"/>
                  </a:lnTo>
                  <a:lnTo>
                    <a:pt x="1115122" y="1078632"/>
                  </a:lnTo>
                  <a:lnTo>
                    <a:pt x="1119766" y="1033893"/>
                  </a:lnTo>
                  <a:lnTo>
                    <a:pt x="1123395" y="989009"/>
                  </a:lnTo>
                  <a:lnTo>
                    <a:pt x="1126004" y="943998"/>
                  </a:lnTo>
                  <a:lnTo>
                    <a:pt x="1127588" y="898877"/>
                  </a:lnTo>
                  <a:lnTo>
                    <a:pt x="1128139" y="853664"/>
                  </a:lnTo>
                  <a:lnTo>
                    <a:pt x="1127652" y="808375"/>
                  </a:lnTo>
                  <a:lnTo>
                    <a:pt x="1126120" y="763028"/>
                  </a:lnTo>
                  <a:lnTo>
                    <a:pt x="1123538" y="717640"/>
                  </a:lnTo>
                  <a:lnTo>
                    <a:pt x="1119899" y="672229"/>
                  </a:lnTo>
                  <a:lnTo>
                    <a:pt x="1115197" y="626812"/>
                  </a:lnTo>
                  <a:lnTo>
                    <a:pt x="1109426" y="581405"/>
                  </a:lnTo>
                  <a:lnTo>
                    <a:pt x="1102581" y="536027"/>
                  </a:lnTo>
                  <a:lnTo>
                    <a:pt x="1094654" y="490695"/>
                  </a:lnTo>
                  <a:lnTo>
                    <a:pt x="1085640" y="445426"/>
                  </a:lnTo>
                  <a:lnTo>
                    <a:pt x="1075532" y="400237"/>
                  </a:lnTo>
                  <a:lnTo>
                    <a:pt x="1064325" y="355145"/>
                  </a:lnTo>
                  <a:lnTo>
                    <a:pt x="1052013" y="310168"/>
                  </a:lnTo>
                  <a:lnTo>
                    <a:pt x="1038588" y="265324"/>
                  </a:lnTo>
                  <a:lnTo>
                    <a:pt x="1024046" y="220629"/>
                  </a:lnTo>
                  <a:lnTo>
                    <a:pt x="1008380" y="176100"/>
                  </a:lnTo>
                  <a:lnTo>
                    <a:pt x="991583" y="131756"/>
                  </a:lnTo>
                  <a:lnTo>
                    <a:pt x="973651" y="87613"/>
                  </a:lnTo>
                  <a:lnTo>
                    <a:pt x="954576" y="43688"/>
                  </a:lnTo>
                  <a:lnTo>
                    <a:pt x="934352" y="0"/>
                  </a:lnTo>
                </a:path>
              </a:pathLst>
            </a:custGeom>
            <a:ln w="253999">
              <a:solidFill>
                <a:srgbClr val="FF7C8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193281" y="965264"/>
              <a:ext cx="1128395" cy="2641600"/>
            </a:xfrm>
            <a:custGeom>
              <a:avLst/>
              <a:gdLst/>
              <a:ahLst/>
              <a:cxnLst/>
              <a:rect l="l" t="t" r="r" b="b"/>
              <a:pathLst>
                <a:path w="1128395" h="2641600">
                  <a:moveTo>
                    <a:pt x="1128139" y="2641525"/>
                  </a:moveTo>
                  <a:lnTo>
                    <a:pt x="1084944" y="2620266"/>
                  </a:lnTo>
                  <a:lnTo>
                    <a:pt x="1042494" y="2598103"/>
                  </a:lnTo>
                  <a:lnTo>
                    <a:pt x="1000795" y="2575051"/>
                  </a:lnTo>
                  <a:lnTo>
                    <a:pt x="959852" y="2551128"/>
                  </a:lnTo>
                  <a:lnTo>
                    <a:pt x="919673" y="2526352"/>
                  </a:lnTo>
                  <a:lnTo>
                    <a:pt x="880263" y="2500739"/>
                  </a:lnTo>
                  <a:lnTo>
                    <a:pt x="841627" y="2474308"/>
                  </a:lnTo>
                  <a:lnTo>
                    <a:pt x="803773" y="2447075"/>
                  </a:lnTo>
                  <a:lnTo>
                    <a:pt x="766707" y="2419057"/>
                  </a:lnTo>
                  <a:lnTo>
                    <a:pt x="730434" y="2390272"/>
                  </a:lnTo>
                  <a:lnTo>
                    <a:pt x="694961" y="2360738"/>
                  </a:lnTo>
                  <a:lnTo>
                    <a:pt x="660294" y="2330470"/>
                  </a:lnTo>
                  <a:lnTo>
                    <a:pt x="626438" y="2299488"/>
                  </a:lnTo>
                  <a:lnTo>
                    <a:pt x="593401" y="2267808"/>
                  </a:lnTo>
                  <a:lnTo>
                    <a:pt x="561187" y="2235447"/>
                  </a:lnTo>
                  <a:lnTo>
                    <a:pt x="529804" y="2202423"/>
                  </a:lnTo>
                  <a:lnTo>
                    <a:pt x="499258" y="2168752"/>
                  </a:lnTo>
                  <a:lnTo>
                    <a:pt x="469554" y="2134453"/>
                  </a:lnTo>
                  <a:lnTo>
                    <a:pt x="440698" y="2099543"/>
                  </a:lnTo>
                  <a:lnTo>
                    <a:pt x="412698" y="2064038"/>
                  </a:lnTo>
                  <a:lnTo>
                    <a:pt x="385558" y="2027956"/>
                  </a:lnTo>
                  <a:lnTo>
                    <a:pt x="359285" y="1991315"/>
                  </a:lnTo>
                  <a:lnTo>
                    <a:pt x="333885" y="1954131"/>
                  </a:lnTo>
                  <a:lnTo>
                    <a:pt x="309365" y="1916423"/>
                  </a:lnTo>
                  <a:lnTo>
                    <a:pt x="285729" y="1878206"/>
                  </a:lnTo>
                  <a:lnTo>
                    <a:pt x="262986" y="1839500"/>
                  </a:lnTo>
                  <a:lnTo>
                    <a:pt x="241140" y="1800320"/>
                  </a:lnTo>
                  <a:lnTo>
                    <a:pt x="220197" y="1760684"/>
                  </a:lnTo>
                  <a:lnTo>
                    <a:pt x="200165" y="1720610"/>
                  </a:lnTo>
                  <a:lnTo>
                    <a:pt x="181048" y="1680115"/>
                  </a:lnTo>
                  <a:lnTo>
                    <a:pt x="162853" y="1639215"/>
                  </a:lnTo>
                  <a:lnTo>
                    <a:pt x="145587" y="1597929"/>
                  </a:lnTo>
                  <a:lnTo>
                    <a:pt x="129255" y="1556274"/>
                  </a:lnTo>
                  <a:lnTo>
                    <a:pt x="113863" y="1514266"/>
                  </a:lnTo>
                  <a:lnTo>
                    <a:pt x="99418" y="1471924"/>
                  </a:lnTo>
                  <a:lnTo>
                    <a:pt x="85926" y="1429264"/>
                  </a:lnTo>
                  <a:lnTo>
                    <a:pt x="73392" y="1386304"/>
                  </a:lnTo>
                  <a:lnTo>
                    <a:pt x="61823" y="1343061"/>
                  </a:lnTo>
                  <a:lnTo>
                    <a:pt x="51225" y="1299553"/>
                  </a:lnTo>
                  <a:lnTo>
                    <a:pt x="41605" y="1255796"/>
                  </a:lnTo>
                  <a:lnTo>
                    <a:pt x="32967" y="1211808"/>
                  </a:lnTo>
                  <a:lnTo>
                    <a:pt x="25319" y="1167607"/>
                  </a:lnTo>
                  <a:lnTo>
                    <a:pt x="18667" y="1123209"/>
                  </a:lnTo>
                  <a:lnTo>
                    <a:pt x="13016" y="1078632"/>
                  </a:lnTo>
                  <a:lnTo>
                    <a:pt x="8373" y="1033893"/>
                  </a:lnTo>
                  <a:lnTo>
                    <a:pt x="4743" y="989009"/>
                  </a:lnTo>
                  <a:lnTo>
                    <a:pt x="2134" y="943998"/>
                  </a:lnTo>
                  <a:lnTo>
                    <a:pt x="551" y="898877"/>
                  </a:lnTo>
                  <a:lnTo>
                    <a:pt x="0" y="853664"/>
                  </a:lnTo>
                  <a:lnTo>
                    <a:pt x="487" y="808375"/>
                  </a:lnTo>
                  <a:lnTo>
                    <a:pt x="2018" y="763028"/>
                  </a:lnTo>
                  <a:lnTo>
                    <a:pt x="4601" y="717640"/>
                  </a:lnTo>
                  <a:lnTo>
                    <a:pt x="8240" y="672229"/>
                  </a:lnTo>
                  <a:lnTo>
                    <a:pt x="12941" y="626812"/>
                  </a:lnTo>
                  <a:lnTo>
                    <a:pt x="18712" y="581405"/>
                  </a:lnTo>
                  <a:lnTo>
                    <a:pt x="25558" y="536027"/>
                  </a:lnTo>
                  <a:lnTo>
                    <a:pt x="33484" y="490695"/>
                  </a:lnTo>
                  <a:lnTo>
                    <a:pt x="42499" y="445426"/>
                  </a:lnTo>
                  <a:lnTo>
                    <a:pt x="52606" y="400237"/>
                  </a:lnTo>
                  <a:lnTo>
                    <a:pt x="63813" y="355145"/>
                  </a:lnTo>
                  <a:lnTo>
                    <a:pt x="76126" y="310168"/>
                  </a:lnTo>
                  <a:lnTo>
                    <a:pt x="89550" y="265324"/>
                  </a:lnTo>
                  <a:lnTo>
                    <a:pt x="104093" y="220629"/>
                  </a:lnTo>
                  <a:lnTo>
                    <a:pt x="119759" y="176100"/>
                  </a:lnTo>
                  <a:lnTo>
                    <a:pt x="136555" y="131756"/>
                  </a:lnTo>
                  <a:lnTo>
                    <a:pt x="154488" y="87613"/>
                  </a:lnTo>
                  <a:lnTo>
                    <a:pt x="173563" y="43688"/>
                  </a:lnTo>
                  <a:lnTo>
                    <a:pt x="193786" y="0"/>
                  </a:lnTo>
                </a:path>
              </a:pathLst>
            </a:custGeom>
            <a:ln w="253999">
              <a:solidFill>
                <a:srgbClr val="FF7C8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244602" y="1828807"/>
              <a:ext cx="3886200" cy="2590800"/>
            </a:xfrm>
            <a:custGeom>
              <a:avLst/>
              <a:gdLst/>
              <a:ahLst/>
              <a:cxnLst/>
              <a:rect l="l" t="t" r="r" b="b"/>
              <a:pathLst>
                <a:path w="3886200" h="2590800">
                  <a:moveTo>
                    <a:pt x="1943099" y="0"/>
                  </a:moveTo>
                  <a:lnTo>
                    <a:pt x="1885807" y="552"/>
                  </a:lnTo>
                  <a:lnTo>
                    <a:pt x="1828927" y="2199"/>
                  </a:lnTo>
                  <a:lnTo>
                    <a:pt x="1772481" y="4925"/>
                  </a:lnTo>
                  <a:lnTo>
                    <a:pt x="1716493" y="8715"/>
                  </a:lnTo>
                  <a:lnTo>
                    <a:pt x="1660984" y="13554"/>
                  </a:lnTo>
                  <a:lnTo>
                    <a:pt x="1605978" y="19426"/>
                  </a:lnTo>
                  <a:lnTo>
                    <a:pt x="1551497" y="26317"/>
                  </a:lnTo>
                  <a:lnTo>
                    <a:pt x="1497564" y="34212"/>
                  </a:lnTo>
                  <a:lnTo>
                    <a:pt x="1444203" y="43095"/>
                  </a:lnTo>
                  <a:lnTo>
                    <a:pt x="1391435" y="52950"/>
                  </a:lnTo>
                  <a:lnTo>
                    <a:pt x="1339284" y="63764"/>
                  </a:lnTo>
                  <a:lnTo>
                    <a:pt x="1287772" y="75520"/>
                  </a:lnTo>
                  <a:lnTo>
                    <a:pt x="1236922" y="88203"/>
                  </a:lnTo>
                  <a:lnTo>
                    <a:pt x="1186757" y="101799"/>
                  </a:lnTo>
                  <a:lnTo>
                    <a:pt x="1137300" y="116291"/>
                  </a:lnTo>
                  <a:lnTo>
                    <a:pt x="1088573" y="131666"/>
                  </a:lnTo>
                  <a:lnTo>
                    <a:pt x="1040600" y="147907"/>
                  </a:lnTo>
                  <a:lnTo>
                    <a:pt x="993402" y="164999"/>
                  </a:lnTo>
                  <a:lnTo>
                    <a:pt x="947004" y="182928"/>
                  </a:lnTo>
                  <a:lnTo>
                    <a:pt x="901427" y="201678"/>
                  </a:lnTo>
                  <a:lnTo>
                    <a:pt x="856694" y="221234"/>
                  </a:lnTo>
                  <a:lnTo>
                    <a:pt x="812828" y="241580"/>
                  </a:lnTo>
                  <a:lnTo>
                    <a:pt x="769853" y="262702"/>
                  </a:lnTo>
                  <a:lnTo>
                    <a:pt x="727790" y="284585"/>
                  </a:lnTo>
                  <a:lnTo>
                    <a:pt x="686662" y="307212"/>
                  </a:lnTo>
                  <a:lnTo>
                    <a:pt x="646493" y="330569"/>
                  </a:lnTo>
                  <a:lnTo>
                    <a:pt x="607305" y="354642"/>
                  </a:lnTo>
                  <a:lnTo>
                    <a:pt x="569120" y="379414"/>
                  </a:lnTo>
                  <a:lnTo>
                    <a:pt x="531963" y="404870"/>
                  </a:lnTo>
                  <a:lnTo>
                    <a:pt x="495854" y="430995"/>
                  </a:lnTo>
                  <a:lnTo>
                    <a:pt x="460818" y="457775"/>
                  </a:lnTo>
                  <a:lnTo>
                    <a:pt x="426877" y="485193"/>
                  </a:lnTo>
                  <a:lnTo>
                    <a:pt x="394053" y="513235"/>
                  </a:lnTo>
                  <a:lnTo>
                    <a:pt x="362370" y="541886"/>
                  </a:lnTo>
                  <a:lnTo>
                    <a:pt x="331851" y="571129"/>
                  </a:lnTo>
                  <a:lnTo>
                    <a:pt x="302517" y="600951"/>
                  </a:lnTo>
                  <a:lnTo>
                    <a:pt x="274392" y="631336"/>
                  </a:lnTo>
                  <a:lnTo>
                    <a:pt x="247499" y="662268"/>
                  </a:lnTo>
                  <a:lnTo>
                    <a:pt x="221860" y="693733"/>
                  </a:lnTo>
                  <a:lnTo>
                    <a:pt x="197498" y="725716"/>
                  </a:lnTo>
                  <a:lnTo>
                    <a:pt x="174437" y="758200"/>
                  </a:lnTo>
                  <a:lnTo>
                    <a:pt x="152698" y="791172"/>
                  </a:lnTo>
                  <a:lnTo>
                    <a:pt x="132305" y="824615"/>
                  </a:lnTo>
                  <a:lnTo>
                    <a:pt x="113280" y="858515"/>
                  </a:lnTo>
                  <a:lnTo>
                    <a:pt x="95646" y="892856"/>
                  </a:lnTo>
                  <a:lnTo>
                    <a:pt x="79426" y="927623"/>
                  </a:lnTo>
                  <a:lnTo>
                    <a:pt x="64642" y="962802"/>
                  </a:lnTo>
                  <a:lnTo>
                    <a:pt x="39476" y="1034331"/>
                  </a:lnTo>
                  <a:lnTo>
                    <a:pt x="20331" y="1107323"/>
                  </a:lnTo>
                  <a:lnTo>
                    <a:pt x="7387" y="1181654"/>
                  </a:lnTo>
                  <a:lnTo>
                    <a:pt x="828" y="1257205"/>
                  </a:lnTo>
                  <a:lnTo>
                    <a:pt x="0" y="1295400"/>
                  </a:lnTo>
                  <a:lnTo>
                    <a:pt x="828" y="1333594"/>
                  </a:lnTo>
                  <a:lnTo>
                    <a:pt x="7387" y="1409145"/>
                  </a:lnTo>
                  <a:lnTo>
                    <a:pt x="20331" y="1483477"/>
                  </a:lnTo>
                  <a:lnTo>
                    <a:pt x="39476" y="1556468"/>
                  </a:lnTo>
                  <a:lnTo>
                    <a:pt x="64642" y="1627997"/>
                  </a:lnTo>
                  <a:lnTo>
                    <a:pt x="79426" y="1663176"/>
                  </a:lnTo>
                  <a:lnTo>
                    <a:pt x="95646" y="1697944"/>
                  </a:lnTo>
                  <a:lnTo>
                    <a:pt x="113280" y="1732285"/>
                  </a:lnTo>
                  <a:lnTo>
                    <a:pt x="132305" y="1766185"/>
                  </a:lnTo>
                  <a:lnTo>
                    <a:pt x="152698" y="1799628"/>
                  </a:lnTo>
                  <a:lnTo>
                    <a:pt x="174437" y="1832599"/>
                  </a:lnTo>
                  <a:lnTo>
                    <a:pt x="197498" y="1865084"/>
                  </a:lnTo>
                  <a:lnTo>
                    <a:pt x="221860" y="1897066"/>
                  </a:lnTo>
                  <a:lnTo>
                    <a:pt x="247499" y="1928531"/>
                  </a:lnTo>
                  <a:lnTo>
                    <a:pt x="274392" y="1959464"/>
                  </a:lnTo>
                  <a:lnTo>
                    <a:pt x="302517" y="1989848"/>
                  </a:lnTo>
                  <a:lnTo>
                    <a:pt x="331851" y="2019670"/>
                  </a:lnTo>
                  <a:lnTo>
                    <a:pt x="362370" y="2048914"/>
                  </a:lnTo>
                  <a:lnTo>
                    <a:pt x="394053" y="2077564"/>
                  </a:lnTo>
                  <a:lnTo>
                    <a:pt x="426877" y="2105606"/>
                  </a:lnTo>
                  <a:lnTo>
                    <a:pt x="460818" y="2133025"/>
                  </a:lnTo>
                  <a:lnTo>
                    <a:pt x="495854" y="2159804"/>
                  </a:lnTo>
                  <a:lnTo>
                    <a:pt x="531963" y="2185930"/>
                  </a:lnTo>
                  <a:lnTo>
                    <a:pt x="569120" y="2211386"/>
                  </a:lnTo>
                  <a:lnTo>
                    <a:pt x="607305" y="2236158"/>
                  </a:lnTo>
                  <a:lnTo>
                    <a:pt x="646493" y="2260230"/>
                  </a:lnTo>
                  <a:lnTo>
                    <a:pt x="686662" y="2283587"/>
                  </a:lnTo>
                  <a:lnTo>
                    <a:pt x="727790" y="2306215"/>
                  </a:lnTo>
                  <a:lnTo>
                    <a:pt x="769853" y="2328097"/>
                  </a:lnTo>
                  <a:lnTo>
                    <a:pt x="812828" y="2349219"/>
                  </a:lnTo>
                  <a:lnTo>
                    <a:pt x="856694" y="2369566"/>
                  </a:lnTo>
                  <a:lnTo>
                    <a:pt x="901427" y="2389121"/>
                  </a:lnTo>
                  <a:lnTo>
                    <a:pt x="947004" y="2407871"/>
                  </a:lnTo>
                  <a:lnTo>
                    <a:pt x="993402" y="2425800"/>
                  </a:lnTo>
                  <a:lnTo>
                    <a:pt x="1040600" y="2442893"/>
                  </a:lnTo>
                  <a:lnTo>
                    <a:pt x="1088573" y="2459134"/>
                  </a:lnTo>
                  <a:lnTo>
                    <a:pt x="1137300" y="2474508"/>
                  </a:lnTo>
                  <a:lnTo>
                    <a:pt x="1186757" y="2489001"/>
                  </a:lnTo>
                  <a:lnTo>
                    <a:pt x="1236922" y="2502596"/>
                  </a:lnTo>
                  <a:lnTo>
                    <a:pt x="1287772" y="2515280"/>
                  </a:lnTo>
                  <a:lnTo>
                    <a:pt x="1339284" y="2527035"/>
                  </a:lnTo>
                  <a:lnTo>
                    <a:pt x="1391435" y="2537849"/>
                  </a:lnTo>
                  <a:lnTo>
                    <a:pt x="1444203" y="2547704"/>
                  </a:lnTo>
                  <a:lnTo>
                    <a:pt x="1497564" y="2556587"/>
                  </a:lnTo>
                  <a:lnTo>
                    <a:pt x="1551497" y="2564482"/>
                  </a:lnTo>
                  <a:lnTo>
                    <a:pt x="1605978" y="2571373"/>
                  </a:lnTo>
                  <a:lnTo>
                    <a:pt x="1660984" y="2577245"/>
                  </a:lnTo>
                  <a:lnTo>
                    <a:pt x="1716493" y="2582084"/>
                  </a:lnTo>
                  <a:lnTo>
                    <a:pt x="1772481" y="2585874"/>
                  </a:lnTo>
                  <a:lnTo>
                    <a:pt x="1828927" y="2588600"/>
                  </a:lnTo>
                  <a:lnTo>
                    <a:pt x="1885807" y="2590247"/>
                  </a:lnTo>
                  <a:lnTo>
                    <a:pt x="1943099" y="2590799"/>
                  </a:lnTo>
                  <a:lnTo>
                    <a:pt x="2000391" y="2590247"/>
                  </a:lnTo>
                  <a:lnTo>
                    <a:pt x="2057271" y="2588600"/>
                  </a:lnTo>
                  <a:lnTo>
                    <a:pt x="2113717" y="2585874"/>
                  </a:lnTo>
                  <a:lnTo>
                    <a:pt x="2169706" y="2582084"/>
                  </a:lnTo>
                  <a:lnTo>
                    <a:pt x="2225215" y="2577245"/>
                  </a:lnTo>
                  <a:lnTo>
                    <a:pt x="2280221" y="2571373"/>
                  </a:lnTo>
                  <a:lnTo>
                    <a:pt x="2334702" y="2564482"/>
                  </a:lnTo>
                  <a:lnTo>
                    <a:pt x="2388634" y="2556587"/>
                  </a:lnTo>
                  <a:lnTo>
                    <a:pt x="2441996" y="2547704"/>
                  </a:lnTo>
                  <a:lnTo>
                    <a:pt x="2494764" y="2537849"/>
                  </a:lnTo>
                  <a:lnTo>
                    <a:pt x="2546915" y="2527035"/>
                  </a:lnTo>
                  <a:lnTo>
                    <a:pt x="2598427" y="2515280"/>
                  </a:lnTo>
                  <a:lnTo>
                    <a:pt x="2649277" y="2502596"/>
                  </a:lnTo>
                  <a:lnTo>
                    <a:pt x="2699442" y="2489001"/>
                  </a:lnTo>
                  <a:lnTo>
                    <a:pt x="2748899" y="2474508"/>
                  </a:lnTo>
                  <a:lnTo>
                    <a:pt x="2797625" y="2459134"/>
                  </a:lnTo>
                  <a:lnTo>
                    <a:pt x="2845599" y="2442893"/>
                  </a:lnTo>
                  <a:lnTo>
                    <a:pt x="2892796" y="2425800"/>
                  </a:lnTo>
                  <a:lnTo>
                    <a:pt x="2939195" y="2407871"/>
                  </a:lnTo>
                  <a:lnTo>
                    <a:pt x="2984772" y="2389121"/>
                  </a:lnTo>
                  <a:lnTo>
                    <a:pt x="3029505" y="2369566"/>
                  </a:lnTo>
                  <a:lnTo>
                    <a:pt x="3073371" y="2349219"/>
                  </a:lnTo>
                  <a:lnTo>
                    <a:pt x="3116346" y="2328097"/>
                  </a:lnTo>
                  <a:lnTo>
                    <a:pt x="3158409" y="2306215"/>
                  </a:lnTo>
                  <a:lnTo>
                    <a:pt x="3199537" y="2283587"/>
                  </a:lnTo>
                  <a:lnTo>
                    <a:pt x="3239706" y="2260230"/>
                  </a:lnTo>
                  <a:lnTo>
                    <a:pt x="3278894" y="2236158"/>
                  </a:lnTo>
                  <a:lnTo>
                    <a:pt x="3317078" y="2211386"/>
                  </a:lnTo>
                  <a:lnTo>
                    <a:pt x="3354236" y="2185930"/>
                  </a:lnTo>
                  <a:lnTo>
                    <a:pt x="3390345" y="2159804"/>
                  </a:lnTo>
                  <a:lnTo>
                    <a:pt x="3425381" y="2133025"/>
                  </a:lnTo>
                  <a:lnTo>
                    <a:pt x="3459322" y="2105606"/>
                  </a:lnTo>
                  <a:lnTo>
                    <a:pt x="3492146" y="2077564"/>
                  </a:lnTo>
                  <a:lnTo>
                    <a:pt x="3523829" y="2048914"/>
                  </a:lnTo>
                  <a:lnTo>
                    <a:pt x="3554348" y="2019670"/>
                  </a:lnTo>
                  <a:lnTo>
                    <a:pt x="3583682" y="1989848"/>
                  </a:lnTo>
                  <a:lnTo>
                    <a:pt x="3611807" y="1959464"/>
                  </a:lnTo>
                  <a:lnTo>
                    <a:pt x="3638700" y="1928531"/>
                  </a:lnTo>
                  <a:lnTo>
                    <a:pt x="3664339" y="1897066"/>
                  </a:lnTo>
                  <a:lnTo>
                    <a:pt x="3688700" y="1865084"/>
                  </a:lnTo>
                  <a:lnTo>
                    <a:pt x="3711762" y="1832599"/>
                  </a:lnTo>
                  <a:lnTo>
                    <a:pt x="3733501" y="1799628"/>
                  </a:lnTo>
                  <a:lnTo>
                    <a:pt x="3753894" y="1766185"/>
                  </a:lnTo>
                  <a:lnTo>
                    <a:pt x="3772919" y="1732285"/>
                  </a:lnTo>
                  <a:lnTo>
                    <a:pt x="3790553" y="1697944"/>
                  </a:lnTo>
                  <a:lnTo>
                    <a:pt x="3806773" y="1663176"/>
                  </a:lnTo>
                  <a:lnTo>
                    <a:pt x="3821557" y="1627997"/>
                  </a:lnTo>
                  <a:lnTo>
                    <a:pt x="3846722" y="1556468"/>
                  </a:lnTo>
                  <a:lnTo>
                    <a:pt x="3865868" y="1483477"/>
                  </a:lnTo>
                  <a:lnTo>
                    <a:pt x="3878812" y="1409145"/>
                  </a:lnTo>
                  <a:lnTo>
                    <a:pt x="3885371" y="1333594"/>
                  </a:lnTo>
                  <a:lnTo>
                    <a:pt x="3886199" y="1295400"/>
                  </a:lnTo>
                  <a:lnTo>
                    <a:pt x="3885371" y="1257205"/>
                  </a:lnTo>
                  <a:lnTo>
                    <a:pt x="3878812" y="1181654"/>
                  </a:lnTo>
                  <a:lnTo>
                    <a:pt x="3865868" y="1107323"/>
                  </a:lnTo>
                  <a:lnTo>
                    <a:pt x="3846722" y="1034331"/>
                  </a:lnTo>
                  <a:lnTo>
                    <a:pt x="3821557" y="962802"/>
                  </a:lnTo>
                  <a:lnTo>
                    <a:pt x="3806773" y="927623"/>
                  </a:lnTo>
                  <a:lnTo>
                    <a:pt x="3790553" y="892856"/>
                  </a:lnTo>
                  <a:lnTo>
                    <a:pt x="3772919" y="858515"/>
                  </a:lnTo>
                  <a:lnTo>
                    <a:pt x="3753894" y="824615"/>
                  </a:lnTo>
                  <a:lnTo>
                    <a:pt x="3733501" y="791172"/>
                  </a:lnTo>
                  <a:lnTo>
                    <a:pt x="3711762" y="758200"/>
                  </a:lnTo>
                  <a:lnTo>
                    <a:pt x="3688700" y="725716"/>
                  </a:lnTo>
                  <a:lnTo>
                    <a:pt x="3664339" y="693733"/>
                  </a:lnTo>
                  <a:lnTo>
                    <a:pt x="3638700" y="662268"/>
                  </a:lnTo>
                  <a:lnTo>
                    <a:pt x="3611807" y="631336"/>
                  </a:lnTo>
                  <a:lnTo>
                    <a:pt x="3583682" y="600951"/>
                  </a:lnTo>
                  <a:lnTo>
                    <a:pt x="3554348" y="571129"/>
                  </a:lnTo>
                  <a:lnTo>
                    <a:pt x="3523829" y="541886"/>
                  </a:lnTo>
                  <a:lnTo>
                    <a:pt x="3492146" y="513235"/>
                  </a:lnTo>
                  <a:lnTo>
                    <a:pt x="3459322" y="485193"/>
                  </a:lnTo>
                  <a:lnTo>
                    <a:pt x="3425381" y="457775"/>
                  </a:lnTo>
                  <a:lnTo>
                    <a:pt x="3390345" y="430995"/>
                  </a:lnTo>
                  <a:lnTo>
                    <a:pt x="3354236" y="404870"/>
                  </a:lnTo>
                  <a:lnTo>
                    <a:pt x="3317078" y="379414"/>
                  </a:lnTo>
                  <a:lnTo>
                    <a:pt x="3278894" y="354642"/>
                  </a:lnTo>
                  <a:lnTo>
                    <a:pt x="3239706" y="330569"/>
                  </a:lnTo>
                  <a:lnTo>
                    <a:pt x="3199537" y="307212"/>
                  </a:lnTo>
                  <a:lnTo>
                    <a:pt x="3158409" y="284585"/>
                  </a:lnTo>
                  <a:lnTo>
                    <a:pt x="3116346" y="262702"/>
                  </a:lnTo>
                  <a:lnTo>
                    <a:pt x="3073371" y="241580"/>
                  </a:lnTo>
                  <a:lnTo>
                    <a:pt x="3029505" y="221234"/>
                  </a:lnTo>
                  <a:lnTo>
                    <a:pt x="2984772" y="201678"/>
                  </a:lnTo>
                  <a:lnTo>
                    <a:pt x="2939195" y="182928"/>
                  </a:lnTo>
                  <a:lnTo>
                    <a:pt x="2892796" y="164999"/>
                  </a:lnTo>
                  <a:lnTo>
                    <a:pt x="2845599" y="147907"/>
                  </a:lnTo>
                  <a:lnTo>
                    <a:pt x="2797625" y="131666"/>
                  </a:lnTo>
                  <a:lnTo>
                    <a:pt x="2748899" y="116291"/>
                  </a:lnTo>
                  <a:lnTo>
                    <a:pt x="2699442" y="101799"/>
                  </a:lnTo>
                  <a:lnTo>
                    <a:pt x="2649277" y="88203"/>
                  </a:lnTo>
                  <a:lnTo>
                    <a:pt x="2598427" y="75520"/>
                  </a:lnTo>
                  <a:lnTo>
                    <a:pt x="2546915" y="63764"/>
                  </a:lnTo>
                  <a:lnTo>
                    <a:pt x="2494764" y="52950"/>
                  </a:lnTo>
                  <a:lnTo>
                    <a:pt x="2441996" y="43095"/>
                  </a:lnTo>
                  <a:lnTo>
                    <a:pt x="2388634" y="34212"/>
                  </a:lnTo>
                  <a:lnTo>
                    <a:pt x="2334702" y="26317"/>
                  </a:lnTo>
                  <a:lnTo>
                    <a:pt x="2280221" y="19426"/>
                  </a:lnTo>
                  <a:lnTo>
                    <a:pt x="2225215" y="13554"/>
                  </a:lnTo>
                  <a:lnTo>
                    <a:pt x="2169706" y="8715"/>
                  </a:lnTo>
                  <a:lnTo>
                    <a:pt x="2113717" y="4925"/>
                  </a:lnTo>
                  <a:lnTo>
                    <a:pt x="2057271" y="2199"/>
                  </a:lnTo>
                  <a:lnTo>
                    <a:pt x="2000391" y="552"/>
                  </a:lnTo>
                  <a:lnTo>
                    <a:pt x="1943099" y="0"/>
                  </a:lnTo>
                  <a:close/>
                </a:path>
              </a:pathLst>
            </a:custGeom>
            <a:solidFill>
              <a:srgbClr val="FF999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244602" y="1828807"/>
              <a:ext cx="3886200" cy="2590800"/>
            </a:xfrm>
            <a:custGeom>
              <a:avLst/>
              <a:gdLst/>
              <a:ahLst/>
              <a:cxnLst/>
              <a:rect l="l" t="t" r="r" b="b"/>
              <a:pathLst>
                <a:path w="3886200" h="2590800">
                  <a:moveTo>
                    <a:pt x="0" y="1295400"/>
                  </a:moveTo>
                  <a:lnTo>
                    <a:pt x="828" y="1257205"/>
                  </a:lnTo>
                  <a:lnTo>
                    <a:pt x="7387" y="1181654"/>
                  </a:lnTo>
                  <a:lnTo>
                    <a:pt x="20331" y="1107323"/>
                  </a:lnTo>
                  <a:lnTo>
                    <a:pt x="39476" y="1034331"/>
                  </a:lnTo>
                  <a:lnTo>
                    <a:pt x="64642" y="962802"/>
                  </a:lnTo>
                  <a:lnTo>
                    <a:pt x="79426" y="927623"/>
                  </a:lnTo>
                  <a:lnTo>
                    <a:pt x="95646" y="892856"/>
                  </a:lnTo>
                  <a:lnTo>
                    <a:pt x="113280" y="858514"/>
                  </a:lnTo>
                  <a:lnTo>
                    <a:pt x="132305" y="824615"/>
                  </a:lnTo>
                  <a:lnTo>
                    <a:pt x="152698" y="791171"/>
                  </a:lnTo>
                  <a:lnTo>
                    <a:pt x="174437" y="758200"/>
                  </a:lnTo>
                  <a:lnTo>
                    <a:pt x="197498" y="725715"/>
                  </a:lnTo>
                  <a:lnTo>
                    <a:pt x="221860" y="693733"/>
                  </a:lnTo>
                  <a:lnTo>
                    <a:pt x="247499" y="662268"/>
                  </a:lnTo>
                  <a:lnTo>
                    <a:pt x="274392" y="631336"/>
                  </a:lnTo>
                  <a:lnTo>
                    <a:pt x="302517" y="600951"/>
                  </a:lnTo>
                  <a:lnTo>
                    <a:pt x="331850" y="571129"/>
                  </a:lnTo>
                  <a:lnTo>
                    <a:pt x="362370" y="541885"/>
                  </a:lnTo>
                  <a:lnTo>
                    <a:pt x="394053" y="513235"/>
                  </a:lnTo>
                  <a:lnTo>
                    <a:pt x="426877" y="485193"/>
                  </a:lnTo>
                  <a:lnTo>
                    <a:pt x="460818" y="457775"/>
                  </a:lnTo>
                  <a:lnTo>
                    <a:pt x="495854" y="430995"/>
                  </a:lnTo>
                  <a:lnTo>
                    <a:pt x="531963" y="404870"/>
                  </a:lnTo>
                  <a:lnTo>
                    <a:pt x="569120" y="379413"/>
                  </a:lnTo>
                  <a:lnTo>
                    <a:pt x="607305" y="354642"/>
                  </a:lnTo>
                  <a:lnTo>
                    <a:pt x="646493" y="330569"/>
                  </a:lnTo>
                  <a:lnTo>
                    <a:pt x="686662" y="307212"/>
                  </a:lnTo>
                  <a:lnTo>
                    <a:pt x="727790" y="284584"/>
                  </a:lnTo>
                  <a:lnTo>
                    <a:pt x="769853" y="262702"/>
                  </a:lnTo>
                  <a:lnTo>
                    <a:pt x="812828" y="241580"/>
                  </a:lnTo>
                  <a:lnTo>
                    <a:pt x="856694" y="221233"/>
                  </a:lnTo>
                  <a:lnTo>
                    <a:pt x="901427" y="201678"/>
                  </a:lnTo>
                  <a:lnTo>
                    <a:pt x="947004" y="182928"/>
                  </a:lnTo>
                  <a:lnTo>
                    <a:pt x="993402" y="164999"/>
                  </a:lnTo>
                  <a:lnTo>
                    <a:pt x="1040600" y="147907"/>
                  </a:lnTo>
                  <a:lnTo>
                    <a:pt x="1088573" y="131665"/>
                  </a:lnTo>
                  <a:lnTo>
                    <a:pt x="1137300" y="116291"/>
                  </a:lnTo>
                  <a:lnTo>
                    <a:pt x="1186757" y="101798"/>
                  </a:lnTo>
                  <a:lnTo>
                    <a:pt x="1236922" y="88203"/>
                  </a:lnTo>
                  <a:lnTo>
                    <a:pt x="1287772" y="75520"/>
                  </a:lnTo>
                  <a:lnTo>
                    <a:pt x="1339284" y="63764"/>
                  </a:lnTo>
                  <a:lnTo>
                    <a:pt x="1391435" y="52950"/>
                  </a:lnTo>
                  <a:lnTo>
                    <a:pt x="1444203" y="43095"/>
                  </a:lnTo>
                  <a:lnTo>
                    <a:pt x="1497565" y="34212"/>
                  </a:lnTo>
                  <a:lnTo>
                    <a:pt x="1551497" y="26317"/>
                  </a:lnTo>
                  <a:lnTo>
                    <a:pt x="1605978" y="19426"/>
                  </a:lnTo>
                  <a:lnTo>
                    <a:pt x="1660984" y="13554"/>
                  </a:lnTo>
                  <a:lnTo>
                    <a:pt x="1716493" y="8715"/>
                  </a:lnTo>
                  <a:lnTo>
                    <a:pt x="1772482" y="4925"/>
                  </a:lnTo>
                  <a:lnTo>
                    <a:pt x="1828928" y="2199"/>
                  </a:lnTo>
                  <a:lnTo>
                    <a:pt x="1885808" y="552"/>
                  </a:lnTo>
                  <a:lnTo>
                    <a:pt x="1943100" y="0"/>
                  </a:lnTo>
                  <a:lnTo>
                    <a:pt x="2000391" y="552"/>
                  </a:lnTo>
                  <a:lnTo>
                    <a:pt x="2057271" y="2199"/>
                  </a:lnTo>
                  <a:lnTo>
                    <a:pt x="2113717" y="4925"/>
                  </a:lnTo>
                  <a:lnTo>
                    <a:pt x="2169706" y="8715"/>
                  </a:lnTo>
                  <a:lnTo>
                    <a:pt x="2225215" y="13554"/>
                  </a:lnTo>
                  <a:lnTo>
                    <a:pt x="2280221" y="19426"/>
                  </a:lnTo>
                  <a:lnTo>
                    <a:pt x="2334702" y="26317"/>
                  </a:lnTo>
                  <a:lnTo>
                    <a:pt x="2388634" y="34212"/>
                  </a:lnTo>
                  <a:lnTo>
                    <a:pt x="2441996" y="43095"/>
                  </a:lnTo>
                  <a:lnTo>
                    <a:pt x="2494764" y="52950"/>
                  </a:lnTo>
                  <a:lnTo>
                    <a:pt x="2546915" y="63764"/>
                  </a:lnTo>
                  <a:lnTo>
                    <a:pt x="2598427" y="75520"/>
                  </a:lnTo>
                  <a:lnTo>
                    <a:pt x="2649277" y="88203"/>
                  </a:lnTo>
                  <a:lnTo>
                    <a:pt x="2699442" y="101798"/>
                  </a:lnTo>
                  <a:lnTo>
                    <a:pt x="2748899" y="116291"/>
                  </a:lnTo>
                  <a:lnTo>
                    <a:pt x="2797625" y="131665"/>
                  </a:lnTo>
                  <a:lnTo>
                    <a:pt x="2845599" y="147907"/>
                  </a:lnTo>
                  <a:lnTo>
                    <a:pt x="2892796" y="164999"/>
                  </a:lnTo>
                  <a:lnTo>
                    <a:pt x="2939195" y="182928"/>
                  </a:lnTo>
                  <a:lnTo>
                    <a:pt x="2984772" y="201678"/>
                  </a:lnTo>
                  <a:lnTo>
                    <a:pt x="3029505" y="221233"/>
                  </a:lnTo>
                  <a:lnTo>
                    <a:pt x="3073371" y="241580"/>
                  </a:lnTo>
                  <a:lnTo>
                    <a:pt x="3116346" y="262702"/>
                  </a:lnTo>
                  <a:lnTo>
                    <a:pt x="3158409" y="284584"/>
                  </a:lnTo>
                  <a:lnTo>
                    <a:pt x="3199537" y="307212"/>
                  </a:lnTo>
                  <a:lnTo>
                    <a:pt x="3239706" y="330569"/>
                  </a:lnTo>
                  <a:lnTo>
                    <a:pt x="3278894" y="354642"/>
                  </a:lnTo>
                  <a:lnTo>
                    <a:pt x="3317079" y="379413"/>
                  </a:lnTo>
                  <a:lnTo>
                    <a:pt x="3354236" y="404870"/>
                  </a:lnTo>
                  <a:lnTo>
                    <a:pt x="3390345" y="430995"/>
                  </a:lnTo>
                  <a:lnTo>
                    <a:pt x="3425381" y="457775"/>
                  </a:lnTo>
                  <a:lnTo>
                    <a:pt x="3459322" y="485193"/>
                  </a:lnTo>
                  <a:lnTo>
                    <a:pt x="3492146" y="513235"/>
                  </a:lnTo>
                  <a:lnTo>
                    <a:pt x="3523829" y="541885"/>
                  </a:lnTo>
                  <a:lnTo>
                    <a:pt x="3554348" y="571129"/>
                  </a:lnTo>
                  <a:lnTo>
                    <a:pt x="3583682" y="600951"/>
                  </a:lnTo>
                  <a:lnTo>
                    <a:pt x="3611807" y="631336"/>
                  </a:lnTo>
                  <a:lnTo>
                    <a:pt x="3638700" y="662268"/>
                  </a:lnTo>
                  <a:lnTo>
                    <a:pt x="3664339" y="693733"/>
                  </a:lnTo>
                  <a:lnTo>
                    <a:pt x="3688701" y="725715"/>
                  </a:lnTo>
                  <a:lnTo>
                    <a:pt x="3711762" y="758200"/>
                  </a:lnTo>
                  <a:lnTo>
                    <a:pt x="3733501" y="791171"/>
                  </a:lnTo>
                  <a:lnTo>
                    <a:pt x="3753894" y="824615"/>
                  </a:lnTo>
                  <a:lnTo>
                    <a:pt x="3772919" y="858514"/>
                  </a:lnTo>
                  <a:lnTo>
                    <a:pt x="3790553" y="892856"/>
                  </a:lnTo>
                  <a:lnTo>
                    <a:pt x="3806773" y="927623"/>
                  </a:lnTo>
                  <a:lnTo>
                    <a:pt x="3821557" y="962802"/>
                  </a:lnTo>
                  <a:lnTo>
                    <a:pt x="3846723" y="1034331"/>
                  </a:lnTo>
                  <a:lnTo>
                    <a:pt x="3865868" y="1107323"/>
                  </a:lnTo>
                  <a:lnTo>
                    <a:pt x="3878812" y="1181654"/>
                  </a:lnTo>
                  <a:lnTo>
                    <a:pt x="3885371" y="1257205"/>
                  </a:lnTo>
                  <a:lnTo>
                    <a:pt x="3886200" y="1295400"/>
                  </a:lnTo>
                  <a:lnTo>
                    <a:pt x="3885371" y="1333594"/>
                  </a:lnTo>
                  <a:lnTo>
                    <a:pt x="3878812" y="1409145"/>
                  </a:lnTo>
                  <a:lnTo>
                    <a:pt x="3865868" y="1483477"/>
                  </a:lnTo>
                  <a:lnTo>
                    <a:pt x="3846723" y="1556468"/>
                  </a:lnTo>
                  <a:lnTo>
                    <a:pt x="3821557" y="1627997"/>
                  </a:lnTo>
                  <a:lnTo>
                    <a:pt x="3806773" y="1663176"/>
                  </a:lnTo>
                  <a:lnTo>
                    <a:pt x="3790553" y="1697943"/>
                  </a:lnTo>
                  <a:lnTo>
                    <a:pt x="3772919" y="1732285"/>
                  </a:lnTo>
                  <a:lnTo>
                    <a:pt x="3753894" y="1766185"/>
                  </a:lnTo>
                  <a:lnTo>
                    <a:pt x="3733501" y="1799628"/>
                  </a:lnTo>
                  <a:lnTo>
                    <a:pt x="3711762" y="1832599"/>
                  </a:lnTo>
                  <a:lnTo>
                    <a:pt x="3688701" y="1865084"/>
                  </a:lnTo>
                  <a:lnTo>
                    <a:pt x="3664339" y="1897066"/>
                  </a:lnTo>
                  <a:lnTo>
                    <a:pt x="3638700" y="1928531"/>
                  </a:lnTo>
                  <a:lnTo>
                    <a:pt x="3611807" y="1959464"/>
                  </a:lnTo>
                  <a:lnTo>
                    <a:pt x="3583682" y="1989848"/>
                  </a:lnTo>
                  <a:lnTo>
                    <a:pt x="3554348" y="2019670"/>
                  </a:lnTo>
                  <a:lnTo>
                    <a:pt x="3523829" y="2048914"/>
                  </a:lnTo>
                  <a:lnTo>
                    <a:pt x="3492146" y="2077564"/>
                  </a:lnTo>
                  <a:lnTo>
                    <a:pt x="3459322" y="2105606"/>
                  </a:lnTo>
                  <a:lnTo>
                    <a:pt x="3425381" y="2133025"/>
                  </a:lnTo>
                  <a:lnTo>
                    <a:pt x="3390345" y="2159804"/>
                  </a:lnTo>
                  <a:lnTo>
                    <a:pt x="3354236" y="2185930"/>
                  </a:lnTo>
                  <a:lnTo>
                    <a:pt x="3317079" y="2211386"/>
                  </a:lnTo>
                  <a:lnTo>
                    <a:pt x="3278894" y="2236158"/>
                  </a:lnTo>
                  <a:lnTo>
                    <a:pt x="3239706" y="2260230"/>
                  </a:lnTo>
                  <a:lnTo>
                    <a:pt x="3199537" y="2283587"/>
                  </a:lnTo>
                  <a:lnTo>
                    <a:pt x="3158409" y="2306215"/>
                  </a:lnTo>
                  <a:lnTo>
                    <a:pt x="3116346" y="2328097"/>
                  </a:lnTo>
                  <a:lnTo>
                    <a:pt x="3073371" y="2349219"/>
                  </a:lnTo>
                  <a:lnTo>
                    <a:pt x="3029505" y="2369566"/>
                  </a:lnTo>
                  <a:lnTo>
                    <a:pt x="2984772" y="2389121"/>
                  </a:lnTo>
                  <a:lnTo>
                    <a:pt x="2939195" y="2407871"/>
                  </a:lnTo>
                  <a:lnTo>
                    <a:pt x="2892796" y="2425800"/>
                  </a:lnTo>
                  <a:lnTo>
                    <a:pt x="2845599" y="2442893"/>
                  </a:lnTo>
                  <a:lnTo>
                    <a:pt x="2797625" y="2459134"/>
                  </a:lnTo>
                  <a:lnTo>
                    <a:pt x="2748899" y="2474508"/>
                  </a:lnTo>
                  <a:lnTo>
                    <a:pt x="2699442" y="2489001"/>
                  </a:lnTo>
                  <a:lnTo>
                    <a:pt x="2649277" y="2502596"/>
                  </a:lnTo>
                  <a:lnTo>
                    <a:pt x="2598427" y="2515280"/>
                  </a:lnTo>
                  <a:lnTo>
                    <a:pt x="2546915" y="2527035"/>
                  </a:lnTo>
                  <a:lnTo>
                    <a:pt x="2494764" y="2537849"/>
                  </a:lnTo>
                  <a:lnTo>
                    <a:pt x="2441996" y="2547704"/>
                  </a:lnTo>
                  <a:lnTo>
                    <a:pt x="2388634" y="2556587"/>
                  </a:lnTo>
                  <a:lnTo>
                    <a:pt x="2334702" y="2564482"/>
                  </a:lnTo>
                  <a:lnTo>
                    <a:pt x="2280221" y="2571373"/>
                  </a:lnTo>
                  <a:lnTo>
                    <a:pt x="2225215" y="2577245"/>
                  </a:lnTo>
                  <a:lnTo>
                    <a:pt x="2169706" y="2582084"/>
                  </a:lnTo>
                  <a:lnTo>
                    <a:pt x="2113717" y="2585875"/>
                  </a:lnTo>
                  <a:lnTo>
                    <a:pt x="2057271" y="2588601"/>
                  </a:lnTo>
                  <a:lnTo>
                    <a:pt x="2000391" y="2590247"/>
                  </a:lnTo>
                  <a:lnTo>
                    <a:pt x="1943100" y="2590800"/>
                  </a:lnTo>
                  <a:lnTo>
                    <a:pt x="1885808" y="2590247"/>
                  </a:lnTo>
                  <a:lnTo>
                    <a:pt x="1828928" y="2588601"/>
                  </a:lnTo>
                  <a:lnTo>
                    <a:pt x="1772482" y="2585875"/>
                  </a:lnTo>
                  <a:lnTo>
                    <a:pt x="1716493" y="2582084"/>
                  </a:lnTo>
                  <a:lnTo>
                    <a:pt x="1660984" y="2577245"/>
                  </a:lnTo>
                  <a:lnTo>
                    <a:pt x="1605978" y="2571373"/>
                  </a:lnTo>
                  <a:lnTo>
                    <a:pt x="1551497" y="2564482"/>
                  </a:lnTo>
                  <a:lnTo>
                    <a:pt x="1497565" y="2556587"/>
                  </a:lnTo>
                  <a:lnTo>
                    <a:pt x="1444203" y="2547704"/>
                  </a:lnTo>
                  <a:lnTo>
                    <a:pt x="1391435" y="2537849"/>
                  </a:lnTo>
                  <a:lnTo>
                    <a:pt x="1339284" y="2527035"/>
                  </a:lnTo>
                  <a:lnTo>
                    <a:pt x="1287772" y="2515280"/>
                  </a:lnTo>
                  <a:lnTo>
                    <a:pt x="1236922" y="2502596"/>
                  </a:lnTo>
                  <a:lnTo>
                    <a:pt x="1186757" y="2489001"/>
                  </a:lnTo>
                  <a:lnTo>
                    <a:pt x="1137300" y="2474508"/>
                  </a:lnTo>
                  <a:lnTo>
                    <a:pt x="1088573" y="2459134"/>
                  </a:lnTo>
                  <a:lnTo>
                    <a:pt x="1040600" y="2442893"/>
                  </a:lnTo>
                  <a:lnTo>
                    <a:pt x="993402" y="2425800"/>
                  </a:lnTo>
                  <a:lnTo>
                    <a:pt x="947004" y="2407871"/>
                  </a:lnTo>
                  <a:lnTo>
                    <a:pt x="901427" y="2389121"/>
                  </a:lnTo>
                  <a:lnTo>
                    <a:pt x="856694" y="2369566"/>
                  </a:lnTo>
                  <a:lnTo>
                    <a:pt x="812828" y="2349219"/>
                  </a:lnTo>
                  <a:lnTo>
                    <a:pt x="769853" y="2328097"/>
                  </a:lnTo>
                  <a:lnTo>
                    <a:pt x="727790" y="2306215"/>
                  </a:lnTo>
                  <a:lnTo>
                    <a:pt x="686662" y="2283587"/>
                  </a:lnTo>
                  <a:lnTo>
                    <a:pt x="646493" y="2260230"/>
                  </a:lnTo>
                  <a:lnTo>
                    <a:pt x="607305" y="2236158"/>
                  </a:lnTo>
                  <a:lnTo>
                    <a:pt x="569120" y="2211386"/>
                  </a:lnTo>
                  <a:lnTo>
                    <a:pt x="531963" y="2185930"/>
                  </a:lnTo>
                  <a:lnTo>
                    <a:pt x="495854" y="2159804"/>
                  </a:lnTo>
                  <a:lnTo>
                    <a:pt x="460818" y="2133025"/>
                  </a:lnTo>
                  <a:lnTo>
                    <a:pt x="426877" y="2105606"/>
                  </a:lnTo>
                  <a:lnTo>
                    <a:pt x="394053" y="2077564"/>
                  </a:lnTo>
                  <a:lnTo>
                    <a:pt x="362370" y="2048914"/>
                  </a:lnTo>
                  <a:lnTo>
                    <a:pt x="331850" y="2019670"/>
                  </a:lnTo>
                  <a:lnTo>
                    <a:pt x="302517" y="1989848"/>
                  </a:lnTo>
                  <a:lnTo>
                    <a:pt x="274392" y="1959464"/>
                  </a:lnTo>
                  <a:lnTo>
                    <a:pt x="247499" y="1928531"/>
                  </a:lnTo>
                  <a:lnTo>
                    <a:pt x="221860" y="1897066"/>
                  </a:lnTo>
                  <a:lnTo>
                    <a:pt x="197498" y="1865084"/>
                  </a:lnTo>
                  <a:lnTo>
                    <a:pt x="174437" y="1832599"/>
                  </a:lnTo>
                  <a:lnTo>
                    <a:pt x="152698" y="1799628"/>
                  </a:lnTo>
                  <a:lnTo>
                    <a:pt x="132305" y="1766185"/>
                  </a:lnTo>
                  <a:lnTo>
                    <a:pt x="113280" y="1732285"/>
                  </a:lnTo>
                  <a:lnTo>
                    <a:pt x="95646" y="1697943"/>
                  </a:lnTo>
                  <a:lnTo>
                    <a:pt x="79426" y="1663176"/>
                  </a:lnTo>
                  <a:lnTo>
                    <a:pt x="64642" y="1627997"/>
                  </a:lnTo>
                  <a:lnTo>
                    <a:pt x="39476" y="1556468"/>
                  </a:lnTo>
                  <a:lnTo>
                    <a:pt x="20331" y="1483477"/>
                  </a:lnTo>
                  <a:lnTo>
                    <a:pt x="7387" y="1409145"/>
                  </a:lnTo>
                  <a:lnTo>
                    <a:pt x="828" y="1333594"/>
                  </a:lnTo>
                  <a:lnTo>
                    <a:pt x="0" y="1295400"/>
                  </a:lnTo>
                  <a:close/>
                </a:path>
              </a:pathLst>
            </a:custGeom>
            <a:ln w="152400">
              <a:solidFill>
                <a:srgbClr val="FF006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7432" y="3581400"/>
              <a:ext cx="381000" cy="16154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602495" y="2082927"/>
            <a:ext cx="104203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4" dirty="0">
                <a:latin typeface="Verdana"/>
                <a:cs typeface="Verdana"/>
              </a:rPr>
              <a:t>B</a:t>
            </a:r>
            <a:r>
              <a:rPr sz="2100" spc="-4" dirty="0">
                <a:latin typeface="Verdana"/>
                <a:cs typeface="Verdana"/>
              </a:rPr>
              <a:t>l</a:t>
            </a:r>
            <a:r>
              <a:rPr sz="2100" spc="4" dirty="0">
                <a:latin typeface="Verdana"/>
                <a:cs typeface="Verdana"/>
              </a:rPr>
              <a:t>add</a:t>
            </a:r>
            <a:r>
              <a:rPr sz="2100" spc="-8" dirty="0">
                <a:latin typeface="Verdana"/>
                <a:cs typeface="Verdana"/>
              </a:rPr>
              <a:t>e</a:t>
            </a:r>
            <a:r>
              <a:rPr sz="2100" dirty="0">
                <a:latin typeface="Verdana"/>
                <a:cs typeface="Verdana"/>
              </a:rPr>
              <a:t>r</a:t>
            </a:r>
            <a:endParaRPr sz="2100">
              <a:latin typeface="Verdana"/>
              <a:cs typeface="Verdan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85487" y="2686050"/>
            <a:ext cx="285750" cy="121158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4328922" y="3216401"/>
            <a:ext cx="944404" cy="1263015"/>
            <a:chOff x="2215895" y="4288535"/>
            <a:chExt cx="1259205" cy="1684020"/>
          </a:xfrm>
        </p:grpSpPr>
        <p:sp>
          <p:nvSpPr>
            <p:cNvPr id="19" name="object 19"/>
            <p:cNvSpPr/>
            <p:nvPr/>
          </p:nvSpPr>
          <p:spPr>
            <a:xfrm>
              <a:off x="3090335" y="4295783"/>
              <a:ext cx="304800" cy="1676400"/>
            </a:xfrm>
            <a:custGeom>
              <a:avLst/>
              <a:gdLst/>
              <a:ahLst/>
              <a:cxnLst/>
              <a:rect l="l" t="t" r="r" b="b"/>
              <a:pathLst>
                <a:path w="304800" h="1676400">
                  <a:moveTo>
                    <a:pt x="304800" y="0"/>
                  </a:moveTo>
                  <a:lnTo>
                    <a:pt x="0" y="0"/>
                  </a:lnTo>
                  <a:lnTo>
                    <a:pt x="0" y="1676399"/>
                  </a:lnTo>
                  <a:lnTo>
                    <a:pt x="304800" y="1676399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FF999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15895" y="4288535"/>
              <a:ext cx="1258824" cy="44805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268099" y="4382620"/>
              <a:ext cx="981710" cy="171450"/>
            </a:xfrm>
            <a:custGeom>
              <a:avLst/>
              <a:gdLst/>
              <a:ahLst/>
              <a:cxnLst/>
              <a:rect l="l" t="t" r="r" b="b"/>
              <a:pathLst>
                <a:path w="981710" h="171450">
                  <a:moveTo>
                    <a:pt x="929960" y="56146"/>
                  </a:moveTo>
                  <a:lnTo>
                    <a:pt x="837929" y="56146"/>
                  </a:lnTo>
                  <a:lnTo>
                    <a:pt x="839871" y="113263"/>
                  </a:lnTo>
                  <a:lnTo>
                    <a:pt x="811312" y="114234"/>
                  </a:lnTo>
                  <a:lnTo>
                    <a:pt x="813253" y="171350"/>
                  </a:lnTo>
                  <a:lnTo>
                    <a:pt x="981692" y="79851"/>
                  </a:lnTo>
                  <a:lnTo>
                    <a:pt x="929960" y="56146"/>
                  </a:lnTo>
                  <a:close/>
                </a:path>
                <a:path w="981710" h="171450">
                  <a:moveTo>
                    <a:pt x="809370" y="57117"/>
                  </a:moveTo>
                  <a:lnTo>
                    <a:pt x="0" y="84630"/>
                  </a:lnTo>
                  <a:lnTo>
                    <a:pt x="1941" y="141747"/>
                  </a:lnTo>
                  <a:lnTo>
                    <a:pt x="811312" y="114234"/>
                  </a:lnTo>
                  <a:lnTo>
                    <a:pt x="809370" y="57117"/>
                  </a:lnTo>
                  <a:close/>
                </a:path>
                <a:path w="981710" h="171450">
                  <a:moveTo>
                    <a:pt x="837929" y="56146"/>
                  </a:moveTo>
                  <a:lnTo>
                    <a:pt x="809370" y="57117"/>
                  </a:lnTo>
                  <a:lnTo>
                    <a:pt x="811312" y="114234"/>
                  </a:lnTo>
                  <a:lnTo>
                    <a:pt x="839871" y="113263"/>
                  </a:lnTo>
                  <a:lnTo>
                    <a:pt x="837929" y="56146"/>
                  </a:lnTo>
                  <a:close/>
                </a:path>
                <a:path w="981710" h="171450">
                  <a:moveTo>
                    <a:pt x="807429" y="0"/>
                  </a:moveTo>
                  <a:lnTo>
                    <a:pt x="809370" y="57117"/>
                  </a:lnTo>
                  <a:lnTo>
                    <a:pt x="837929" y="56146"/>
                  </a:lnTo>
                  <a:lnTo>
                    <a:pt x="929960" y="56146"/>
                  </a:lnTo>
                  <a:lnTo>
                    <a:pt x="807429" y="0"/>
                  </a:lnTo>
                  <a:close/>
                </a:path>
              </a:pathLst>
            </a:custGeom>
            <a:solidFill>
              <a:srgbClr val="1B587C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7391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2382" y="166256"/>
            <a:ext cx="9249342" cy="6281842"/>
            <a:chOff x="417576" y="432815"/>
            <a:chExt cx="8308975" cy="548957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7576" y="432815"/>
              <a:ext cx="8308848" cy="5489448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164" y="892303"/>
              <a:ext cx="8190196" cy="435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373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2483" y="283779"/>
            <a:ext cx="6421873" cy="8295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8274" y="1538359"/>
            <a:ext cx="11140489" cy="48359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08"/>
              </a:lnSpc>
              <a:spcBef>
                <a:spcPts val="75"/>
              </a:spcBef>
              <a:buClr>
                <a:schemeClr val="accent1">
                  <a:lumMod val="75000"/>
                </a:schemeClr>
              </a:buClr>
              <a:buSzPct val="80769"/>
              <a:tabLst>
                <a:tab pos="320040" algn="l"/>
                <a:tab pos="320516" algn="l"/>
              </a:tabLst>
            </a:pPr>
            <a:r>
              <a:rPr sz="3200" b="1" spc="-4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Neurodegenerative</a:t>
            </a:r>
            <a:r>
              <a:rPr sz="3200" b="1" spc="-1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b="1" spc="-4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disorder</a:t>
            </a:r>
            <a:r>
              <a:rPr sz="3200" b="1" spc="-8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b="1" spc="-4" dirty="0" smtClean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affecting</a:t>
            </a:r>
            <a:endParaRPr lang="en-US" sz="3200" b="1" spc="-4" dirty="0" smtClean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525">
              <a:lnSpc>
                <a:spcPts val="2108"/>
              </a:lnSpc>
              <a:spcBef>
                <a:spcPts val="75"/>
              </a:spcBef>
              <a:buClr>
                <a:schemeClr val="accent1">
                  <a:lumMod val="75000"/>
                </a:schemeClr>
              </a:buClr>
              <a:buSzPct val="80769"/>
              <a:tabLst>
                <a:tab pos="320040" algn="l"/>
                <a:tab pos="320516" algn="l"/>
              </a:tabLst>
            </a:pPr>
            <a:r>
              <a:rPr sz="32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3200" spc="-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6725" indent="-457200">
              <a:lnSpc>
                <a:spcPts val="2108"/>
              </a:lnSpc>
              <a:spcBef>
                <a:spcPts val="75"/>
              </a:spcBef>
              <a:buClr>
                <a:schemeClr val="accent1">
                  <a:lumMod val="75000"/>
                </a:schemeClr>
              </a:buClr>
              <a:buSzPct val="80769"/>
              <a:buFont typeface="Arial" panose="020B0604020202020204" pitchFamily="34" charset="0"/>
              <a:buChar char="•"/>
              <a:tabLst>
                <a:tab pos="320040" algn="l"/>
                <a:tab pos="320516" algn="l"/>
              </a:tabLst>
            </a:pPr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he</a:t>
            </a:r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dopaminergic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neurons of</a:t>
            </a:r>
            <a:r>
              <a:rPr sz="32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substantia </a:t>
            </a:r>
            <a:r>
              <a:rPr sz="3200" spc="-67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8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nigra</a:t>
            </a:r>
            <a:endParaRPr lang="en-US" sz="3200" spc="-8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6725" indent="-457200">
              <a:lnSpc>
                <a:spcPts val="2108"/>
              </a:lnSpc>
              <a:spcBef>
                <a:spcPts val="75"/>
              </a:spcBef>
              <a:buClr>
                <a:schemeClr val="accent1">
                  <a:lumMod val="75000"/>
                </a:schemeClr>
              </a:buClr>
              <a:buSzPct val="80769"/>
              <a:buFont typeface="Arial" panose="020B0604020202020204" pitchFamily="34" charset="0"/>
              <a:buChar char="•"/>
              <a:tabLst>
                <a:tab pos="320040" algn="l"/>
                <a:tab pos="320516" algn="l"/>
              </a:tabLst>
            </a:pPr>
            <a:endParaRPr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24364" lvl="1" indent="-342900">
              <a:lnSpc>
                <a:spcPts val="1733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591979" algn="l"/>
                <a:tab pos="592455" algn="l"/>
              </a:tabLst>
            </a:pPr>
            <a:r>
              <a:rPr sz="2800" spc="-11" dirty="0">
                <a:latin typeface="Calibri Light" panose="020F0302020204030204" pitchFamily="34" charset="0"/>
                <a:cs typeface="Calibri Light" panose="020F0302020204030204" pitchFamily="34" charset="0"/>
              </a:rPr>
              <a:t>MSA</a:t>
            </a:r>
            <a:r>
              <a:rPr sz="28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 not only neurons</a:t>
            </a:r>
            <a:r>
              <a:rPr sz="2800" spc="8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but also</a:t>
            </a:r>
            <a:r>
              <a:rPr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glia</a:t>
            </a:r>
            <a:r>
              <a:rPr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1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involved</a:t>
            </a:r>
            <a:endParaRPr lang="en-US" sz="2800" spc="-1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24364" lvl="1" indent="-342900">
              <a:lnSpc>
                <a:spcPts val="1733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591979" algn="l"/>
                <a:tab pos="592455" algn="l"/>
              </a:tabLst>
            </a:pP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6725" indent="-457200">
              <a:lnSpc>
                <a:spcPts val="2126"/>
              </a:lnSpc>
              <a:buClr>
                <a:schemeClr val="accent1">
                  <a:lumMod val="75000"/>
                </a:schemeClr>
              </a:buClr>
              <a:buSzPct val="80769"/>
              <a:buFont typeface="Arial" panose="020B0604020202020204" pitchFamily="34" charset="0"/>
              <a:buChar char="•"/>
              <a:tabLst>
                <a:tab pos="320040" algn="l"/>
                <a:tab pos="320516" algn="l"/>
              </a:tabLst>
            </a:pPr>
            <a:endParaRPr lang="en-US" sz="3200" spc="-19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6725" indent="-457200">
              <a:lnSpc>
                <a:spcPts val="2126"/>
              </a:lnSpc>
              <a:buClr>
                <a:schemeClr val="accent1">
                  <a:lumMod val="75000"/>
                </a:schemeClr>
              </a:buClr>
              <a:buSzPct val="80769"/>
              <a:buFont typeface="Arial" panose="020B0604020202020204" pitchFamily="34" charset="0"/>
              <a:buChar char="•"/>
              <a:tabLst>
                <a:tab pos="320040" algn="l"/>
                <a:tab pos="320516" algn="l"/>
              </a:tabLst>
            </a:pPr>
            <a:r>
              <a:rPr sz="3200" spc="-19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Voiding</a:t>
            </a:r>
            <a:r>
              <a:rPr sz="3200" spc="-8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dysfunction</a:t>
            </a:r>
            <a:r>
              <a:rPr sz="32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in 45%</a:t>
            </a:r>
            <a:endParaRPr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6725" marR="3810" indent="-457200">
              <a:lnSpc>
                <a:spcPct val="76900"/>
              </a:lnSpc>
              <a:spcBef>
                <a:spcPts val="424"/>
              </a:spcBef>
              <a:buClr>
                <a:schemeClr val="accent1">
                  <a:lumMod val="75000"/>
                </a:schemeClr>
              </a:buClr>
              <a:buSzPct val="80769"/>
              <a:buFont typeface="Arial" panose="020B0604020202020204" pitchFamily="34" charset="0"/>
              <a:buChar char="•"/>
              <a:tabLst>
                <a:tab pos="320040" algn="l"/>
                <a:tab pos="320516" algn="l"/>
              </a:tabLst>
            </a:pPr>
            <a:endParaRPr lang="en-US" sz="3200" spc="-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6725" marR="3810" indent="-457200">
              <a:lnSpc>
                <a:spcPct val="76900"/>
              </a:lnSpc>
              <a:spcBef>
                <a:spcPts val="424"/>
              </a:spcBef>
              <a:buClr>
                <a:schemeClr val="accent1">
                  <a:lumMod val="75000"/>
                </a:schemeClr>
              </a:buClr>
              <a:buSzPct val="80769"/>
              <a:buFont typeface="Arial" panose="020B0604020202020204" pitchFamily="34" charset="0"/>
              <a:buChar char="•"/>
              <a:tabLst>
                <a:tab pos="320040" algn="l"/>
                <a:tab pos="320516" algn="l"/>
              </a:tabLst>
            </a:pPr>
            <a:r>
              <a:rPr sz="32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Bradykinesia</a:t>
            </a:r>
            <a:r>
              <a:rPr sz="3200" spc="-15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may</a:t>
            </a:r>
            <a:r>
              <a:rPr sz="3200" spc="-1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be</a:t>
            </a:r>
            <a:r>
              <a:rPr sz="3200" spc="-1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present</a:t>
            </a:r>
            <a:r>
              <a:rPr sz="3200" spc="-1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sz="3200" spc="-1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NDO</a:t>
            </a:r>
            <a:r>
              <a:rPr sz="32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but </a:t>
            </a:r>
            <a:r>
              <a:rPr sz="3200" spc="-67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not</a:t>
            </a:r>
            <a:r>
              <a:rPr sz="32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true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dyssynergia</a:t>
            </a:r>
            <a:r>
              <a:rPr lang="en-US" sz="32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endParaRPr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6725" marR="162878" indent="-457200">
              <a:lnSpc>
                <a:spcPts val="1875"/>
              </a:lnSpc>
              <a:spcBef>
                <a:spcPts val="217"/>
              </a:spcBef>
              <a:buClr>
                <a:schemeClr val="accent1">
                  <a:lumMod val="75000"/>
                </a:schemeClr>
              </a:buClr>
              <a:buSzPct val="80769"/>
              <a:buFont typeface="Arial" panose="020B0604020202020204" pitchFamily="34" charset="0"/>
              <a:buChar char="•"/>
              <a:tabLst>
                <a:tab pos="320040" algn="l"/>
                <a:tab pos="320516" algn="l"/>
              </a:tabLst>
            </a:pPr>
            <a:endParaRPr lang="en-US" sz="3200" spc="-1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6725" marR="162878" indent="-457200">
              <a:lnSpc>
                <a:spcPts val="1875"/>
              </a:lnSpc>
              <a:spcBef>
                <a:spcPts val="217"/>
              </a:spcBef>
              <a:buClr>
                <a:schemeClr val="accent1">
                  <a:lumMod val="75000"/>
                </a:schemeClr>
              </a:buClr>
              <a:buSzPct val="80769"/>
              <a:buFont typeface="Arial" panose="020B0604020202020204" pitchFamily="34" charset="0"/>
              <a:buChar char="•"/>
              <a:tabLst>
                <a:tab pos="320040" algn="l"/>
                <a:tab pos="320516" algn="l"/>
              </a:tabLst>
            </a:pPr>
            <a:r>
              <a:rPr sz="3200" spc="-1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MSA</a:t>
            </a:r>
            <a:r>
              <a:rPr sz="32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mimics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early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15" dirty="0">
                <a:latin typeface="Calibri Light" panose="020F0302020204030204" pitchFamily="34" charset="0"/>
                <a:cs typeface="Calibri Light" panose="020F0302020204030204" pitchFamily="34" charset="0"/>
              </a:rPr>
              <a:t>Parkinson’s</a:t>
            </a:r>
            <a:r>
              <a:rPr sz="32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Disease 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but </a:t>
            </a:r>
            <a:r>
              <a:rPr sz="3200" spc="-67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more</a:t>
            </a:r>
            <a:r>
              <a:rPr sz="32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8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rapidly</a:t>
            </a:r>
            <a:r>
              <a:rPr sz="32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3200" spc="-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525" marR="162878">
              <a:lnSpc>
                <a:spcPts val="1875"/>
              </a:lnSpc>
              <a:spcBef>
                <a:spcPts val="217"/>
              </a:spcBef>
              <a:buClr>
                <a:schemeClr val="accent1">
                  <a:lumMod val="75000"/>
                </a:schemeClr>
              </a:buClr>
              <a:buSzPct val="80769"/>
              <a:tabLst>
                <a:tab pos="320040" algn="l"/>
                <a:tab pos="320516" algn="l"/>
              </a:tabLst>
            </a:pPr>
            <a:r>
              <a:rPr lang="en-US"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</a:t>
            </a:r>
            <a:r>
              <a:rPr sz="32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progressive</a:t>
            </a:r>
            <a:endParaRPr lang="en-US" sz="3200" spc="-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6725" marR="162878" indent="-457200">
              <a:lnSpc>
                <a:spcPts val="1875"/>
              </a:lnSpc>
              <a:spcBef>
                <a:spcPts val="217"/>
              </a:spcBef>
              <a:buClr>
                <a:schemeClr val="accent1">
                  <a:lumMod val="75000"/>
                </a:schemeClr>
              </a:buClr>
              <a:buSzPct val="80769"/>
              <a:buFont typeface="Arial" panose="020B0604020202020204" pitchFamily="34" charset="0"/>
              <a:buChar char="•"/>
              <a:tabLst>
                <a:tab pos="320040" algn="l"/>
                <a:tab pos="320516" algn="l"/>
              </a:tabLst>
            </a:pPr>
            <a:endParaRPr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23888" marR="105251" lvl="1" indent="-342900">
              <a:lnSpc>
                <a:spcPct val="81400"/>
              </a:lnSpc>
              <a:spcBef>
                <a:spcPts val="21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591979" algn="l"/>
                <a:tab pos="592455" algn="l"/>
              </a:tabLst>
            </a:pPr>
            <a:r>
              <a:rPr sz="32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characterized</a:t>
            </a:r>
            <a:r>
              <a:rPr sz="32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NDU,</a:t>
            </a:r>
            <a:r>
              <a:rPr sz="32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open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 bladder</a:t>
            </a:r>
            <a:r>
              <a:rPr sz="32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neck and 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denervated</a:t>
            </a:r>
            <a:r>
              <a:rPr sz="3200" spc="8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sphincter—beware</a:t>
            </a:r>
            <a:r>
              <a:rPr sz="32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sz="3200" spc="8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TURP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these </a:t>
            </a:r>
            <a:r>
              <a:rPr sz="3200" spc="-566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endParaRPr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8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10" y="274638"/>
            <a:ext cx="10265179" cy="4525963"/>
          </a:xfrm>
        </p:spPr>
      </p:pic>
      <p:sp>
        <p:nvSpPr>
          <p:cNvPr id="4" name="Rectangle 3"/>
          <p:cNvSpPr/>
          <p:nvPr/>
        </p:nvSpPr>
        <p:spPr>
          <a:xfrm>
            <a:off x="609600" y="4826675"/>
            <a:ext cx="1097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Urodynamic traces a. The pressure flow trace of a male patient with </a:t>
            </a:r>
            <a:r>
              <a:rPr lang="en-US" sz="2000" b="1" dirty="0">
                <a:solidFill>
                  <a:srgbClr val="FF0000"/>
                </a:solidFill>
              </a:rPr>
              <a:t>Parkinson’s disease </a:t>
            </a:r>
            <a:r>
              <a:rPr lang="en-US" sz="2000" dirty="0"/>
              <a:t>showed the continuous drop of detrusor pressure after urine flow began and a low flow rate; b. The pressure flow trace of a male patient with Parkinson’s disease showed similar features. EMG showed the delayed sphincter relaxation; c. The pressure flow trace of an age-matched male patient </a:t>
            </a:r>
            <a:r>
              <a:rPr lang="en-US" sz="2000" b="1" dirty="0">
                <a:solidFill>
                  <a:srgbClr val="00B050"/>
                </a:solidFill>
              </a:rPr>
              <a:t>with benign prostatic </a:t>
            </a:r>
            <a:r>
              <a:rPr lang="en-US" sz="2000" dirty="0"/>
              <a:t>obstruction showed detrusor pressure exhibited a “plateau period”. </a:t>
            </a:r>
            <a:r>
              <a:rPr lang="en-US" sz="2000" dirty="0" err="1"/>
              <a:t>Pves</a:t>
            </a:r>
            <a:r>
              <a:rPr lang="en-US" sz="2000" dirty="0"/>
              <a:t>: vesical pressure; </a:t>
            </a:r>
            <a:r>
              <a:rPr lang="en-US" sz="2000" dirty="0" err="1"/>
              <a:t>Pabd</a:t>
            </a:r>
            <a:r>
              <a:rPr lang="en-US" sz="2000" dirty="0"/>
              <a:t>: abdominal pressure; </a:t>
            </a:r>
            <a:r>
              <a:rPr lang="en-US" sz="2000" dirty="0" err="1"/>
              <a:t>Pdet</a:t>
            </a:r>
            <a:r>
              <a:rPr lang="en-US" sz="2000" dirty="0"/>
              <a:t>: detrusor pressure; EMG: electromyography</a:t>
            </a:r>
          </a:p>
        </p:txBody>
      </p:sp>
    </p:spTree>
    <p:extLst>
      <p:ext uri="{BB962C8B-B14F-4D97-AF65-F5344CB8AC3E}">
        <p14:creationId xmlns:p14="http://schemas.microsoft.com/office/powerpoint/2010/main" val="13580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9874" y="249383"/>
            <a:ext cx="9871362" cy="6419304"/>
            <a:chOff x="304799" y="432815"/>
            <a:chExt cx="8421624" cy="5489448"/>
          </a:xfrm>
          <a:solidFill>
            <a:srgbClr val="0070C0"/>
          </a:solidFill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7575" y="432815"/>
              <a:ext cx="8308848" cy="5489448"/>
            </a:xfrm>
            <a:prstGeom prst="rect">
              <a:avLst/>
            </a:prstGeom>
            <a:grp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1" y="838200"/>
              <a:ext cx="8229600" cy="3740726"/>
            </a:xfrm>
            <a:prstGeom prst="rect">
              <a:avLst/>
            </a:prstGeom>
            <a:grp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5" name="object 5"/>
            <p:cNvSpPr/>
            <p:nvPr/>
          </p:nvSpPr>
          <p:spPr>
            <a:xfrm>
              <a:off x="304799" y="2209800"/>
              <a:ext cx="457200" cy="2369185"/>
            </a:xfrm>
            <a:custGeom>
              <a:avLst/>
              <a:gdLst/>
              <a:ahLst/>
              <a:cxnLst/>
              <a:rect l="l" t="t" r="r" b="b"/>
              <a:pathLst>
                <a:path w="457200" h="2369185">
                  <a:moveTo>
                    <a:pt x="457200" y="0"/>
                  </a:moveTo>
                  <a:lnTo>
                    <a:pt x="0" y="0"/>
                  </a:lnTo>
                  <a:lnTo>
                    <a:pt x="0" y="2369126"/>
                  </a:lnTo>
                  <a:lnTo>
                    <a:pt x="457200" y="2369126"/>
                  </a:lnTo>
                  <a:lnTo>
                    <a:pt x="457200" y="0"/>
                  </a:lnTo>
                  <a:close/>
                </a:path>
              </a:pathLst>
            </a:custGeom>
            <a:grp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304799" y="2209800"/>
              <a:ext cx="457200" cy="2369185"/>
            </a:xfrm>
            <a:custGeom>
              <a:avLst/>
              <a:gdLst/>
              <a:ahLst/>
              <a:cxnLst/>
              <a:rect l="l" t="t" r="r" b="b"/>
              <a:pathLst>
                <a:path w="457200" h="2369185">
                  <a:moveTo>
                    <a:pt x="0" y="0"/>
                  </a:moveTo>
                  <a:lnTo>
                    <a:pt x="457200" y="0"/>
                  </a:lnTo>
                  <a:lnTo>
                    <a:pt x="457200" y="2369127"/>
                  </a:lnTo>
                  <a:lnTo>
                    <a:pt x="0" y="236912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391162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4564" y="324611"/>
            <a:ext cx="9705109" cy="6423030"/>
            <a:chOff x="417576" y="432815"/>
            <a:chExt cx="8308975" cy="5489575"/>
          </a:xfrm>
          <a:solidFill>
            <a:srgbClr val="0070C0"/>
          </a:solidFill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7576" y="432815"/>
              <a:ext cx="8308848" cy="5489448"/>
            </a:xfrm>
            <a:prstGeom prst="rect">
              <a:avLst/>
            </a:prstGeom>
            <a:grpFill/>
            <a:ln w="38100">
              <a:solidFill>
                <a:srgbClr val="0070C0"/>
              </a:solidFill>
            </a:ln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400" y="1143000"/>
              <a:ext cx="8140066" cy="4423948"/>
            </a:xfrm>
            <a:prstGeom prst="rect">
              <a:avLst/>
            </a:prstGeom>
            <a:grpFill/>
            <a:ln w="38100">
              <a:solidFill>
                <a:srgbClr val="0070C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6602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5029201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6477000"/>
            <a:ext cx="3962400" cy="381000"/>
          </a:xfrm>
        </p:spPr>
        <p:txBody>
          <a:bodyPr/>
          <a:lstStyle/>
          <a:p>
            <a:pPr>
              <a:defRPr/>
            </a:pPr>
            <a:r>
              <a:rPr sz="9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3rd EAU-IUA Educational Meeting, 2016, Kish Island</a:t>
            </a:r>
          </a:p>
        </p:txBody>
      </p:sp>
      <p:sp>
        <p:nvSpPr>
          <p:cNvPr id="94214" name="TextBox 7"/>
          <p:cNvSpPr txBox="1">
            <a:spLocks noChangeArrowheads="1"/>
          </p:cNvSpPr>
          <p:nvPr/>
        </p:nvSpPr>
        <p:spPr bwMode="auto">
          <a:xfrm>
            <a:off x="2362200" y="685800"/>
            <a:ext cx="6553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6000" dirty="0">
              <a:solidFill>
                <a:srgbClr val="00B05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49364" y="187036"/>
            <a:ext cx="8137635" cy="6289964"/>
            <a:chOff x="2149364" y="187036"/>
            <a:chExt cx="8137635" cy="6289964"/>
          </a:xfrm>
        </p:grpSpPr>
        <p:sp>
          <p:nvSpPr>
            <p:cNvPr id="9" name="TextBox 8"/>
            <p:cNvSpPr txBox="1"/>
            <p:nvPr/>
          </p:nvSpPr>
          <p:spPr>
            <a:xfrm>
              <a:off x="2149364" y="721578"/>
              <a:ext cx="8137635" cy="5755422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A 59 years old </a:t>
              </a:r>
              <a:r>
                <a:rPr lang="en-US" sz="24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diabetic</a:t>
              </a:r>
              <a:r>
                <a:rPr lang="en-US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 housewife 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lady G:3 P:3</a:t>
              </a:r>
            </a:p>
            <a:p>
              <a:pPr>
                <a:defRPr/>
              </a:pP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Urgency, frequency,  Failure to emptying, low flow urination ,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Nocturia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, constipation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. She has a history of 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TAH 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18 month a go.</a:t>
              </a:r>
              <a:endPara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itchFamily="34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BMI&lt;28</a:t>
              </a:r>
            </a:p>
            <a:p>
              <a:pPr>
                <a:defRPr/>
              </a:pP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No smoking</a:t>
              </a:r>
            </a:p>
            <a:p>
              <a:pPr eaLnBrk="1" hangingPunct="1">
                <a:defRPr/>
              </a:pPr>
              <a:r>
                <a:rPr lang="en-US" sz="2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Vaginal Exam : Mild cystocele and rectocele and no urethral hypermobility</a:t>
              </a:r>
            </a:p>
            <a:p>
              <a:pPr eaLnBrk="1" hangingPunct="1">
                <a:defRPr/>
              </a:pPr>
              <a:r>
                <a:rPr lang="en-US" sz="2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ICIQ-UI SF Score:5</a:t>
              </a:r>
            </a:p>
            <a:p>
              <a:pPr>
                <a:defRPr/>
              </a:pPr>
              <a:r>
                <a:rPr lang="en-US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Recurrent UTI</a:t>
              </a:r>
            </a:p>
            <a:p>
              <a:pPr>
                <a:defRPr/>
              </a:pPr>
              <a:r>
                <a:rPr lang="en-US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Voiding Diary :no polyuria</a:t>
              </a:r>
            </a:p>
            <a:p>
              <a:pPr>
                <a:defRPr/>
              </a:pPr>
              <a:r>
                <a:rPr lang="en-US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Ultrasound: No </a:t>
              </a:r>
              <a:r>
                <a:rPr lang="en-US" sz="2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hydronephrosis</a:t>
              </a:r>
              <a:r>
                <a:rPr lang="en-US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 with </a:t>
              </a:r>
              <a:r>
                <a:rPr lang="en-US" sz="2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PVR:75cc</a:t>
              </a:r>
              <a:endPara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itchFamily="34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en-US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BUN:28, Cr:1.1</a:t>
              </a:r>
            </a:p>
            <a:p>
              <a:pPr eaLnBrk="1" hangingPunct="1">
                <a:defRPr/>
              </a:pPr>
              <a:r>
                <a:rPr lang="en-US" sz="2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Normal cystoscopy</a:t>
              </a:r>
            </a:p>
            <a:p>
              <a:pPr>
                <a:defRPr/>
              </a:pPr>
              <a:r>
                <a:rPr lang="en-US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Conservative management including </a:t>
              </a:r>
              <a:r>
                <a:rPr lang="en-US" sz="2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antimuscrinics</a:t>
              </a:r>
              <a:r>
                <a:rPr lang="en-US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egoe UI Semibold" pitchFamily="34" charset="0"/>
                  <a:cs typeface="Times New Roman" pitchFamily="18" charset="0"/>
                </a:rPr>
                <a:t> Failed</a:t>
              </a:r>
            </a:p>
            <a:p>
              <a:pPr eaLnBrk="1" hangingPunct="1">
                <a:defRPr/>
              </a:pPr>
              <a:endPara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itchFamily="34" charset="0"/>
                <a:cs typeface="Times New Roman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149365" y="187036"/>
              <a:ext cx="8137634" cy="534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318" y="6412525"/>
            <a:ext cx="8162681" cy="2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088571" y="1023257"/>
            <a:ext cx="10189655" cy="55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Coexisting DO,DU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74914" y="1262743"/>
            <a:ext cx="10907486" cy="34669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76375" y="4937705"/>
            <a:ext cx="75133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</a:rPr>
              <a:t>K</a:t>
            </a:r>
            <a:r>
              <a:rPr lang="en-US" sz="2800" i="1" dirty="0" smtClean="0">
                <a:solidFill>
                  <a:srgbClr val="C00000"/>
                </a:solidFill>
              </a:rPr>
              <a:t>nown as detrusor hyperactivity with impaired contractility </a:t>
            </a:r>
            <a:r>
              <a:rPr lang="en-US" sz="2800" i="1" dirty="0" smtClean="0">
                <a:solidFill>
                  <a:srgbClr val="00B050"/>
                </a:solidFill>
              </a:rPr>
              <a:t>(DHIC)</a:t>
            </a:r>
            <a:endParaRPr lang="en-US" sz="2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DU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14400" y="1931663"/>
            <a:ext cx="10363826" cy="342410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This is based mainly on</a:t>
            </a:r>
          </a:p>
          <a:p>
            <a:r>
              <a:rPr lang="en-US" sz="3200" dirty="0" smtClean="0">
                <a:solidFill>
                  <a:srgbClr val="00B0F0"/>
                </a:solidFill>
              </a:rPr>
              <a:t> detrusor pressure at the maximum urinary flow rate (</a:t>
            </a:r>
            <a:r>
              <a:rPr lang="en-US" sz="3200" dirty="0" err="1" smtClean="0">
                <a:solidFill>
                  <a:srgbClr val="00B0F0"/>
                </a:solidFill>
              </a:rPr>
              <a:t>Pdet@Qmax</a:t>
            </a:r>
            <a:r>
              <a:rPr lang="en-US" sz="3200" dirty="0" smtClean="0">
                <a:solidFill>
                  <a:srgbClr val="00B0F0"/>
                </a:solidFill>
              </a:rPr>
              <a:t>) :</a:t>
            </a:r>
          </a:p>
          <a:p>
            <a:r>
              <a:rPr lang="en-US" sz="3200" dirty="0" smtClean="0">
                <a:solidFill>
                  <a:srgbClr val="00B0F0"/>
                </a:solidFill>
              </a:rPr>
              <a:t> degree of emptying values </a:t>
            </a:r>
            <a:r>
              <a:rPr lang="en-US" sz="3200" dirty="0" smtClean="0">
                <a:solidFill>
                  <a:srgbClr val="00B050"/>
                </a:solidFill>
              </a:rPr>
              <a:t>of &gt;40 cmH2O are normal</a:t>
            </a:r>
            <a:r>
              <a:rPr lang="en-US" sz="3200" dirty="0" smtClean="0">
                <a:solidFill>
                  <a:srgbClr val="00B0F0"/>
                </a:solidFill>
              </a:rPr>
              <a:t>, </a:t>
            </a:r>
            <a:r>
              <a:rPr lang="en-US" sz="3200" dirty="0" smtClean="0">
                <a:solidFill>
                  <a:srgbClr val="FFC000"/>
                </a:solidFill>
              </a:rPr>
              <a:t>30–40 cmH2O are mild DU</a:t>
            </a:r>
            <a:r>
              <a:rPr lang="en-US" sz="3200" dirty="0" smtClean="0">
                <a:solidFill>
                  <a:srgbClr val="00B0F0"/>
                </a:solidFill>
              </a:rPr>
              <a:t>, </a:t>
            </a:r>
            <a:r>
              <a:rPr lang="en-US" sz="3200" dirty="0" smtClean="0">
                <a:solidFill>
                  <a:srgbClr val="7030A0"/>
                </a:solidFill>
              </a:rPr>
              <a:t>20–30 cmH2O are moderate DU</a:t>
            </a:r>
            <a:r>
              <a:rPr lang="en-US" sz="3200" dirty="0" smtClean="0">
                <a:solidFill>
                  <a:srgbClr val="00B0F0"/>
                </a:solidFill>
              </a:rPr>
              <a:t>, and </a:t>
            </a:r>
            <a:r>
              <a:rPr lang="en-US" sz="3200" dirty="0" smtClean="0">
                <a:solidFill>
                  <a:srgbClr val="FF0000"/>
                </a:solidFill>
              </a:rPr>
              <a:t>&lt;20 cmH2O are severe DU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0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82814" y="150419"/>
            <a:ext cx="2890238" cy="5636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3600" dirty="0"/>
              <a:t>M</a:t>
            </a:r>
            <a:r>
              <a:rPr sz="3600" spc="-4" dirty="0"/>
              <a:t>an</a:t>
            </a:r>
            <a:r>
              <a:rPr sz="3600" spc="-8" dirty="0"/>
              <a:t>a</a:t>
            </a:r>
            <a:r>
              <a:rPr sz="3600" spc="-4" dirty="0"/>
              <a:t>ge</a:t>
            </a:r>
            <a:r>
              <a:rPr sz="3600" dirty="0"/>
              <a:t>m</a:t>
            </a:r>
            <a:r>
              <a:rPr sz="3600" spc="-4" dirty="0"/>
              <a:t>ent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614854" y="1686567"/>
            <a:ext cx="11130455" cy="38260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08598" indent="-199073">
              <a:lnSpc>
                <a:spcPts val="1342"/>
              </a:lnSpc>
              <a:spcBef>
                <a:spcPts val="75"/>
              </a:spcBef>
              <a:buClr>
                <a:schemeClr val="accent1"/>
              </a:buClr>
              <a:buSzPct val="80000"/>
              <a:buFont typeface="Segoe UI Symbol"/>
              <a:buChar char="⚫"/>
              <a:tabLst>
                <a:tab pos="208121" algn="l"/>
                <a:tab pos="208598" algn="l"/>
              </a:tabLst>
            </a:pPr>
            <a:r>
              <a:rPr sz="2800" spc="-11" dirty="0">
                <a:solidFill>
                  <a:srgbClr val="7030A0"/>
                </a:solidFill>
                <a:latin typeface="Verdana"/>
                <a:cs typeface="Verdana"/>
              </a:rPr>
              <a:t>Failure</a:t>
            </a:r>
            <a:r>
              <a:rPr sz="2800" spc="-26" dirty="0">
                <a:solidFill>
                  <a:srgbClr val="7030A0"/>
                </a:solidFill>
                <a:latin typeface="Verdana"/>
                <a:cs typeface="Verdana"/>
              </a:rPr>
              <a:t> </a:t>
            </a:r>
            <a:r>
              <a:rPr sz="2800" spc="-4" dirty="0">
                <a:solidFill>
                  <a:srgbClr val="7030A0"/>
                </a:solidFill>
                <a:latin typeface="Verdana"/>
                <a:cs typeface="Verdana"/>
              </a:rPr>
              <a:t>to</a:t>
            </a:r>
            <a:r>
              <a:rPr sz="2800" spc="-15" dirty="0">
                <a:solidFill>
                  <a:srgbClr val="7030A0"/>
                </a:solidFill>
                <a:latin typeface="Verdana"/>
                <a:cs typeface="Verdana"/>
              </a:rPr>
              <a:t> </a:t>
            </a:r>
            <a:r>
              <a:rPr sz="2800" spc="-4" dirty="0" smtClean="0">
                <a:solidFill>
                  <a:srgbClr val="7030A0"/>
                </a:solidFill>
                <a:latin typeface="Verdana"/>
                <a:cs typeface="Verdana"/>
              </a:rPr>
              <a:t>Empty</a:t>
            </a:r>
            <a:endParaRPr lang="en-US" sz="2800" spc="-4" dirty="0" smtClean="0">
              <a:solidFill>
                <a:srgbClr val="7030A0"/>
              </a:solidFill>
              <a:latin typeface="Verdana"/>
              <a:cs typeface="Verdana"/>
            </a:endParaRPr>
          </a:p>
          <a:p>
            <a:pPr marL="208598" indent="-199073">
              <a:lnSpc>
                <a:spcPts val="1342"/>
              </a:lnSpc>
              <a:spcBef>
                <a:spcPts val="75"/>
              </a:spcBef>
              <a:buClr>
                <a:schemeClr val="accent1"/>
              </a:buClr>
              <a:buSzPct val="80000"/>
              <a:buFont typeface="Segoe UI Symbol"/>
              <a:buChar char="⚫"/>
              <a:tabLst>
                <a:tab pos="208121" algn="l"/>
                <a:tab pos="208598" algn="l"/>
              </a:tabLst>
            </a:pPr>
            <a:endParaRPr lang="en-US" sz="2800" spc="-4" dirty="0">
              <a:latin typeface="Verdana"/>
              <a:cs typeface="Verdana"/>
            </a:endParaRPr>
          </a:p>
          <a:p>
            <a:pPr marL="9525">
              <a:lnSpc>
                <a:spcPts val="1342"/>
              </a:lnSpc>
              <a:spcBef>
                <a:spcPts val="75"/>
              </a:spcBef>
              <a:buClr>
                <a:schemeClr val="accent1"/>
              </a:buClr>
              <a:buSzPct val="80000"/>
              <a:tabLst>
                <a:tab pos="208121" algn="l"/>
                <a:tab pos="208598" algn="l"/>
              </a:tabLst>
            </a:pPr>
            <a:endParaRPr lang="en-US" sz="2800" spc="-4" dirty="0" smtClean="0">
              <a:latin typeface="Verdana"/>
              <a:cs typeface="Verdana"/>
            </a:endParaRPr>
          </a:p>
          <a:p>
            <a:pPr marL="208598" indent="-199073">
              <a:lnSpc>
                <a:spcPts val="1342"/>
              </a:lnSpc>
              <a:spcBef>
                <a:spcPts val="75"/>
              </a:spcBef>
              <a:buClr>
                <a:srgbClr val="F07F09"/>
              </a:buClr>
              <a:buSzPct val="80000"/>
              <a:buFont typeface="Segoe UI Symbol"/>
              <a:buChar char="⚫"/>
              <a:tabLst>
                <a:tab pos="208121" algn="l"/>
                <a:tab pos="208598" algn="l"/>
              </a:tabLst>
            </a:pPr>
            <a:endParaRPr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27234" lvl="1" indent="-457200">
              <a:lnSpc>
                <a:spcPts val="1163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20529" algn="l"/>
                <a:tab pos="421005" algn="l"/>
              </a:tabLst>
            </a:pPr>
            <a:r>
              <a:rPr sz="3600" spc="-4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Bladder</a:t>
            </a:r>
            <a:r>
              <a:rPr sz="36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(Detrusor</a:t>
            </a:r>
            <a:r>
              <a:rPr sz="36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1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Underactivity,</a:t>
            </a:r>
            <a:r>
              <a:rPr sz="3600" spc="8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Hypocontractility</a:t>
            </a:r>
            <a:r>
              <a:rPr sz="36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sz="3600" spc="-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0034" lvl="1">
              <a:lnSpc>
                <a:spcPts val="1163"/>
              </a:lnSpc>
              <a:buClr>
                <a:srgbClr val="F07F09"/>
              </a:buClr>
              <a:tabLst>
                <a:tab pos="420529" algn="l"/>
                <a:tab pos="421005" algn="l"/>
              </a:tabLst>
            </a:pPr>
            <a:endParaRPr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1963">
              <a:lnSpc>
                <a:spcPts val="1061"/>
              </a:lnSpc>
              <a:spcBef>
                <a:spcPts val="38"/>
              </a:spcBef>
              <a:tabLst>
                <a:tab pos="598646" algn="l"/>
              </a:tabLst>
            </a:pPr>
            <a:endParaRPr lang="en-US" sz="3600" spc="-210" dirty="0">
              <a:solidFill>
                <a:srgbClr val="ED374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1963">
              <a:lnSpc>
                <a:spcPts val="1061"/>
              </a:lnSpc>
              <a:spcBef>
                <a:spcPts val="38"/>
              </a:spcBef>
              <a:tabLst>
                <a:tab pos="598646" algn="l"/>
              </a:tabLst>
            </a:pPr>
            <a:r>
              <a:rPr lang="en-US" sz="3600" spc="-210" dirty="0">
                <a:solidFill>
                  <a:srgbClr val="ED374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Constipation</a:t>
            </a:r>
            <a:r>
              <a:rPr sz="3600" spc="-15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management</a:t>
            </a:r>
            <a:r>
              <a:rPr lang="en-US" sz="36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sz="36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Medication</a:t>
            </a:r>
            <a:r>
              <a:rPr sz="3600" spc="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adjustment</a:t>
            </a:r>
            <a:r>
              <a:rPr sz="36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3600" spc="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1963">
              <a:lnSpc>
                <a:spcPts val="1061"/>
              </a:lnSpc>
              <a:spcBef>
                <a:spcPts val="38"/>
              </a:spcBef>
              <a:tabLst>
                <a:tab pos="598646" algn="l"/>
              </a:tabLst>
            </a:pPr>
            <a:endParaRPr lang="en-US" sz="3600" spc="-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1963">
              <a:lnSpc>
                <a:spcPts val="1061"/>
              </a:lnSpc>
              <a:spcBef>
                <a:spcPts val="38"/>
              </a:spcBef>
              <a:tabLst>
                <a:tab pos="598646" algn="l"/>
              </a:tabLst>
            </a:pPr>
            <a:endParaRPr lang="en-US" sz="3600" spc="-4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1963">
              <a:lnSpc>
                <a:spcPts val="1061"/>
              </a:lnSpc>
              <a:spcBef>
                <a:spcPts val="38"/>
              </a:spcBef>
              <a:tabLst>
                <a:tab pos="598646" algn="l"/>
              </a:tabLst>
            </a:pPr>
            <a:r>
              <a:rPr sz="36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sz="36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diuretics,</a:t>
            </a:r>
            <a:r>
              <a:rPr sz="36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sedatives,</a:t>
            </a:r>
            <a:r>
              <a:rPr sz="36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etc</a:t>
            </a:r>
            <a:r>
              <a:rPr sz="36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.)</a:t>
            </a:r>
            <a:endParaRPr lang="en-US" sz="3600" spc="-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1963">
              <a:lnSpc>
                <a:spcPts val="1061"/>
              </a:lnSpc>
              <a:tabLst>
                <a:tab pos="598646" algn="l"/>
              </a:tabLst>
            </a:pPr>
            <a:endParaRPr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1963">
              <a:lnSpc>
                <a:spcPts val="1061"/>
              </a:lnSpc>
              <a:spcBef>
                <a:spcPts val="56"/>
              </a:spcBef>
              <a:tabLst>
                <a:tab pos="598646" algn="l"/>
              </a:tabLst>
            </a:pPr>
            <a:endParaRPr lang="en-US" sz="3600" spc="-210" dirty="0" smtClean="0">
              <a:solidFill>
                <a:srgbClr val="ED374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1963">
              <a:lnSpc>
                <a:spcPts val="1061"/>
              </a:lnSpc>
              <a:spcBef>
                <a:spcPts val="56"/>
              </a:spcBef>
              <a:tabLst>
                <a:tab pos="598646" algn="l"/>
              </a:tabLst>
            </a:pPr>
            <a:r>
              <a:rPr sz="3600" spc="-210" dirty="0">
                <a:solidFill>
                  <a:srgbClr val="ED374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en-US" sz="3600" spc="-210" dirty="0" smtClean="0">
              <a:solidFill>
                <a:srgbClr val="ED374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19163" indent="-457200">
              <a:lnSpc>
                <a:spcPts val="1061"/>
              </a:lnSpc>
              <a:spcBef>
                <a:spcPts val="56"/>
              </a:spcBef>
              <a:buFont typeface="Arial" panose="020B0604020202020204" pitchFamily="34" charset="0"/>
              <a:buChar char="•"/>
              <a:tabLst>
                <a:tab pos="598646" algn="l"/>
              </a:tabLst>
            </a:pPr>
            <a:r>
              <a:rPr sz="36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Prompted/timed</a:t>
            </a:r>
            <a:r>
              <a:rPr sz="3600" spc="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bladder</a:t>
            </a:r>
            <a:r>
              <a:rPr sz="36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emptying</a:t>
            </a:r>
            <a:r>
              <a:rPr sz="3600" spc="8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(voided</a:t>
            </a:r>
            <a:r>
              <a:rPr sz="36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or</a:t>
            </a:r>
            <a:r>
              <a:rPr sz="36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3600" spc="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19163" indent="-457200">
              <a:lnSpc>
                <a:spcPts val="1061"/>
              </a:lnSpc>
              <a:spcBef>
                <a:spcPts val="56"/>
              </a:spcBef>
              <a:buFont typeface="Arial" panose="020B0604020202020204" pitchFamily="34" charset="0"/>
              <a:buChar char="•"/>
              <a:tabLst>
                <a:tab pos="598646" algn="l"/>
              </a:tabLst>
            </a:pPr>
            <a:endParaRPr lang="en-US" sz="3600" spc="4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19163" indent="-457200">
              <a:lnSpc>
                <a:spcPts val="1061"/>
              </a:lnSpc>
              <a:spcBef>
                <a:spcPts val="56"/>
              </a:spcBef>
              <a:buFont typeface="Arial" panose="020B0604020202020204" pitchFamily="34" charset="0"/>
              <a:buChar char="•"/>
              <a:tabLst>
                <a:tab pos="598646" algn="l"/>
              </a:tabLst>
            </a:pPr>
            <a:endParaRPr lang="en-US" sz="3600" spc="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1963">
              <a:lnSpc>
                <a:spcPts val="1061"/>
              </a:lnSpc>
              <a:spcBef>
                <a:spcPts val="56"/>
              </a:spcBef>
              <a:tabLst>
                <a:tab pos="598646" algn="l"/>
              </a:tabLst>
            </a:pPr>
            <a:r>
              <a:rPr sz="36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catheterized</a:t>
            </a:r>
            <a:r>
              <a:rPr sz="36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sz="3600" spc="8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or</a:t>
            </a:r>
            <a:r>
              <a:rPr lang="en-US" sz="36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crede</a:t>
            </a:r>
            <a:r>
              <a:rPr sz="3600" spc="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void</a:t>
            </a:r>
            <a:endParaRPr lang="en-US" sz="3600" spc="-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1963">
              <a:lnSpc>
                <a:spcPts val="1061"/>
              </a:lnSpc>
              <a:spcBef>
                <a:spcPts val="56"/>
              </a:spcBef>
              <a:tabLst>
                <a:tab pos="598646" algn="l"/>
              </a:tabLst>
            </a:pPr>
            <a:endParaRPr lang="en-US" sz="3600" spc="-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1963">
              <a:lnSpc>
                <a:spcPts val="1061"/>
              </a:lnSpc>
              <a:spcBef>
                <a:spcPts val="56"/>
              </a:spcBef>
              <a:tabLst>
                <a:tab pos="598646" algn="l"/>
              </a:tabLst>
            </a:pPr>
            <a:endParaRPr lang="en-US" sz="3600" spc="-4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1963">
              <a:lnSpc>
                <a:spcPts val="1061"/>
              </a:lnSpc>
              <a:spcBef>
                <a:spcPts val="56"/>
              </a:spcBef>
              <a:tabLst>
                <a:tab pos="598646" algn="l"/>
              </a:tabLst>
            </a:pPr>
            <a:endParaRPr lang="en-US" sz="3600" spc="-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19163" indent="-457200">
              <a:lnSpc>
                <a:spcPts val="1061"/>
              </a:lnSpc>
              <a:spcBef>
                <a:spcPts val="56"/>
              </a:spcBef>
              <a:buFont typeface="Arial" panose="020B0604020202020204" pitchFamily="34" charset="0"/>
              <a:buChar char="•"/>
              <a:tabLst>
                <a:tab pos="598646" algn="l"/>
              </a:tabLst>
            </a:pPr>
            <a:r>
              <a:rPr sz="3600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CIC</a:t>
            </a:r>
            <a:endParaRPr lang="en-US" sz="3600" spc="-4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61963">
              <a:lnSpc>
                <a:spcPts val="1061"/>
              </a:lnSpc>
              <a:tabLst>
                <a:tab pos="598646" algn="l"/>
              </a:tabLst>
            </a:pPr>
            <a:endParaRPr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endParaRPr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433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1503" y="800098"/>
            <a:ext cx="8308428" cy="55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9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Management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81616" y="2428196"/>
            <a:ext cx="10028767" cy="3579812"/>
          </a:xfrm>
        </p:spPr>
        <p:txBody>
          <a:bodyPr>
            <a:normAutofit fontScale="92500"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Medical????????</a:t>
            </a:r>
            <a:endParaRPr lang="en-US" sz="4000" dirty="0" smtClean="0">
              <a:solidFill>
                <a:srgbClr val="0070C0"/>
              </a:solidFill>
            </a:endParaRPr>
          </a:p>
          <a:p>
            <a:r>
              <a:rPr lang="en-US" sz="4000" dirty="0" smtClean="0">
                <a:solidFill>
                  <a:srgbClr val="0070C0"/>
                </a:solidFill>
              </a:rPr>
              <a:t>Surgical: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0070C0"/>
                </a:solidFill>
              </a:rPr>
              <a:t>        Botulinum toxin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0070C0"/>
                </a:solidFill>
              </a:rPr>
              <a:t>         SNM</a:t>
            </a:r>
          </a:p>
          <a:p>
            <a:r>
              <a:rPr lang="en-US" sz="4000" dirty="0">
                <a:solidFill>
                  <a:srgbClr val="0070C0"/>
                </a:solidFill>
              </a:rPr>
              <a:t>Indwelling urethral catheter or suprapubic tube</a:t>
            </a:r>
          </a:p>
          <a:p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018" y="2428196"/>
            <a:ext cx="374936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0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Conclusion</a:t>
            </a:r>
            <a:endParaRPr dirty="0"/>
          </a:p>
        </p:txBody>
      </p:sp>
      <p:sp>
        <p:nvSpPr>
          <p:cNvPr id="331" name="Shape 331"/>
          <p:cNvSpPr txBox="1">
            <a:spLocks noGrp="1"/>
          </p:cNvSpPr>
          <p:nvPr>
            <p:ph type="sldNum" sz="quarter" idx="4294967295"/>
          </p:nvPr>
        </p:nvSpPr>
        <p:spPr>
          <a:xfrm>
            <a:off x="2136648" y="6356349"/>
            <a:ext cx="301904" cy="3073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400"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rPr/>
              <a:pPr/>
              <a:t>41</a:t>
            </a:fld>
            <a:endParaRPr/>
          </a:p>
        </p:txBody>
      </p:sp>
      <p:pic>
        <p:nvPicPr>
          <p:cNvPr id="332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8452" y="969241"/>
            <a:ext cx="9075096" cy="5835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988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50630" y="-30777"/>
            <a:ext cx="2780824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4" dirty="0"/>
              <a:t>Key</a:t>
            </a:r>
            <a:r>
              <a:rPr b="1" spc="-79" dirty="0"/>
              <a:t> </a:t>
            </a:r>
            <a:r>
              <a:rPr b="1" spc="-4" dirty="0"/>
              <a:t>Points</a:t>
            </a:r>
            <a:endParaRPr b="1"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316898" y="915895"/>
            <a:ext cx="10497208" cy="5866061"/>
          </a:xfrm>
          <a:prstGeom prst="rect">
            <a:avLst/>
          </a:prstGeom>
        </p:spPr>
        <p:txBody>
          <a:bodyPr vert="horz" wrap="square" lIns="0" tIns="40481" rIns="0" bIns="0" rtlCol="0">
            <a:spAutoFit/>
          </a:bodyPr>
          <a:lstStyle/>
          <a:p>
            <a:pPr marL="320516" marR="3810" indent="-310991">
              <a:lnSpc>
                <a:spcPct val="89600"/>
              </a:lnSpc>
              <a:spcBef>
                <a:spcPts val="319"/>
              </a:spcBef>
              <a:buClr>
                <a:schemeClr val="tx2">
                  <a:lumMod val="75000"/>
                </a:schemeClr>
              </a:buClr>
              <a:buSzPct val="80769"/>
              <a:buFont typeface="Arial MT"/>
              <a:buChar char="•"/>
              <a:tabLst>
                <a:tab pos="320040" algn="l"/>
                <a:tab pos="320516" algn="l"/>
              </a:tabLst>
            </a:pPr>
            <a:r>
              <a:rPr sz="3600" dirty="0"/>
              <a:t>Neurogenic Bladder </a:t>
            </a:r>
            <a:r>
              <a:rPr sz="3600" spc="-4" dirty="0"/>
              <a:t>is dysfunction of </a:t>
            </a:r>
            <a:r>
              <a:rPr sz="3600" dirty="0"/>
              <a:t>bladder </a:t>
            </a:r>
            <a:r>
              <a:rPr sz="3600" spc="-675" dirty="0"/>
              <a:t> </a:t>
            </a:r>
            <a:r>
              <a:rPr sz="3600" spc="-4" dirty="0"/>
              <a:t>resulting from disease of </a:t>
            </a:r>
            <a:r>
              <a:rPr sz="3600" dirty="0"/>
              <a:t>CNS </a:t>
            </a:r>
            <a:r>
              <a:rPr sz="3600" spc="-4" dirty="0"/>
              <a:t>or peripheral </a:t>
            </a:r>
            <a:r>
              <a:rPr sz="3600" dirty="0"/>
              <a:t> </a:t>
            </a:r>
            <a:r>
              <a:rPr sz="3600" spc="-4" dirty="0"/>
              <a:t>nerves</a:t>
            </a:r>
            <a:r>
              <a:rPr sz="3600" spc="-11" dirty="0"/>
              <a:t> </a:t>
            </a:r>
            <a:r>
              <a:rPr sz="3600" dirty="0"/>
              <a:t>that </a:t>
            </a:r>
            <a:r>
              <a:rPr sz="3600" spc="-4" dirty="0"/>
              <a:t>control</a:t>
            </a:r>
            <a:r>
              <a:rPr sz="3600" spc="-8" dirty="0"/>
              <a:t> </a:t>
            </a:r>
            <a:r>
              <a:rPr sz="3600" spc="-4" dirty="0" smtClean="0"/>
              <a:t>micturition</a:t>
            </a:r>
            <a:r>
              <a:rPr lang="en-US" sz="3600" spc="-4" dirty="0" smtClean="0"/>
              <a:t>, Bowel and Sexual function : </a:t>
            </a:r>
            <a:r>
              <a:rPr lang="en-US" sz="4000" b="1" spc="-4" dirty="0" smtClean="0">
                <a:solidFill>
                  <a:srgbClr val="FF0000"/>
                </a:solidFill>
              </a:rPr>
              <a:t>A team work</a:t>
            </a:r>
            <a:endParaRPr lang="en-US" sz="3600" b="1" spc="-4" dirty="0" smtClean="0">
              <a:solidFill>
                <a:srgbClr val="FF0000"/>
              </a:solidFill>
            </a:endParaRPr>
          </a:p>
          <a:p>
            <a:pPr marL="9525" marR="3810" indent="0">
              <a:lnSpc>
                <a:spcPct val="89600"/>
              </a:lnSpc>
              <a:spcBef>
                <a:spcPts val="319"/>
              </a:spcBef>
              <a:buClr>
                <a:schemeClr val="tx2">
                  <a:lumMod val="75000"/>
                </a:schemeClr>
              </a:buClr>
              <a:buSzPct val="80769"/>
              <a:buNone/>
              <a:tabLst>
                <a:tab pos="320040" algn="l"/>
                <a:tab pos="320516" algn="l"/>
              </a:tabLst>
            </a:pPr>
            <a:endParaRPr lang="en-US" sz="3600" spc="-4" dirty="0" smtClean="0"/>
          </a:p>
          <a:p>
            <a:pPr marL="9525" marR="3810" indent="0">
              <a:lnSpc>
                <a:spcPct val="89600"/>
              </a:lnSpc>
              <a:spcBef>
                <a:spcPts val="319"/>
              </a:spcBef>
              <a:buClr>
                <a:schemeClr val="tx2">
                  <a:lumMod val="75000"/>
                </a:schemeClr>
              </a:buClr>
              <a:buSzPct val="80769"/>
              <a:buNone/>
              <a:tabLst>
                <a:tab pos="320040" algn="l"/>
                <a:tab pos="320516" algn="l"/>
              </a:tabLst>
            </a:pPr>
            <a:endParaRPr sz="3600" spc="-4" dirty="0"/>
          </a:p>
          <a:p>
            <a:pPr marL="320516" marR="289560" indent="-310991" algn="just">
              <a:lnSpc>
                <a:spcPts val="2108"/>
              </a:lnSpc>
              <a:spcBef>
                <a:spcPts val="244"/>
              </a:spcBef>
              <a:buClr>
                <a:schemeClr val="tx2">
                  <a:lumMod val="75000"/>
                </a:schemeClr>
              </a:buClr>
              <a:buSzPct val="80769"/>
              <a:buFont typeface="Arial MT"/>
              <a:buChar char="•"/>
              <a:tabLst>
                <a:tab pos="320516" algn="l"/>
              </a:tabLst>
            </a:pPr>
            <a:r>
              <a:rPr sz="3600" spc="-4" dirty="0"/>
              <a:t>Urodynamics </a:t>
            </a:r>
            <a:r>
              <a:rPr sz="3600" spc="-8" dirty="0"/>
              <a:t>key </a:t>
            </a:r>
            <a:r>
              <a:rPr sz="3600" dirty="0"/>
              <a:t>to </a:t>
            </a:r>
            <a:r>
              <a:rPr sz="3600" spc="-4" dirty="0" smtClean="0"/>
              <a:t>diagnos</a:t>
            </a:r>
            <a:r>
              <a:rPr lang="en-US" sz="3600" spc="-4" dirty="0" smtClean="0"/>
              <a:t>tic tool.</a:t>
            </a:r>
            <a:r>
              <a:rPr sz="3600" spc="-4" dirty="0" smtClean="0"/>
              <a:t> </a:t>
            </a:r>
            <a:endParaRPr lang="en-US" sz="3600" spc="-4" dirty="0" smtClean="0"/>
          </a:p>
          <a:p>
            <a:pPr marL="320516" marR="289560" indent="-310991" algn="just">
              <a:lnSpc>
                <a:spcPts val="2108"/>
              </a:lnSpc>
              <a:spcBef>
                <a:spcPts val="244"/>
              </a:spcBef>
              <a:buClr>
                <a:schemeClr val="tx2">
                  <a:lumMod val="75000"/>
                </a:schemeClr>
              </a:buClr>
              <a:buSzPct val="80769"/>
              <a:buFont typeface="Arial MT"/>
              <a:buChar char="•"/>
              <a:tabLst>
                <a:tab pos="320516" algn="l"/>
              </a:tabLst>
            </a:pPr>
            <a:endParaRPr lang="en-US" sz="3600" spc="-4" dirty="0"/>
          </a:p>
          <a:p>
            <a:pPr marL="320516" marR="289560" indent="-310991" algn="just">
              <a:lnSpc>
                <a:spcPts val="2108"/>
              </a:lnSpc>
              <a:spcBef>
                <a:spcPts val="244"/>
              </a:spcBef>
              <a:buClr>
                <a:schemeClr val="tx2">
                  <a:lumMod val="75000"/>
                </a:schemeClr>
              </a:buClr>
              <a:buSzPct val="80769"/>
              <a:buFont typeface="Arial MT"/>
              <a:buChar char="•"/>
              <a:tabLst>
                <a:tab pos="320516" algn="l"/>
              </a:tabLst>
            </a:pPr>
            <a:endParaRPr lang="en-US" sz="3600" spc="-4" dirty="0" smtClean="0"/>
          </a:p>
          <a:p>
            <a:pPr marL="320516" marR="289560" indent="-310991" algn="just">
              <a:lnSpc>
                <a:spcPts val="2108"/>
              </a:lnSpc>
              <a:spcBef>
                <a:spcPts val="244"/>
              </a:spcBef>
              <a:buClr>
                <a:schemeClr val="tx2">
                  <a:lumMod val="75000"/>
                </a:schemeClr>
              </a:buClr>
              <a:buSzPct val="80769"/>
              <a:buFont typeface="Arial MT"/>
              <a:buChar char="•"/>
              <a:tabLst>
                <a:tab pos="320516" algn="l"/>
              </a:tabLst>
            </a:pPr>
            <a:endParaRPr lang="en-US" sz="3600" spc="-4" dirty="0" smtClean="0"/>
          </a:p>
          <a:p>
            <a:pPr marL="320516" marR="396240" indent="-310991">
              <a:lnSpc>
                <a:spcPct val="89600"/>
              </a:lnSpc>
              <a:spcBef>
                <a:spcPts val="191"/>
              </a:spcBef>
              <a:buClr>
                <a:schemeClr val="tx2">
                  <a:lumMod val="75000"/>
                </a:schemeClr>
              </a:buClr>
              <a:buSzPct val="80769"/>
              <a:buFont typeface="Arial MT"/>
              <a:buChar char="•"/>
              <a:tabLst>
                <a:tab pos="320040" algn="l"/>
                <a:tab pos="320516" algn="l"/>
              </a:tabLst>
            </a:pPr>
            <a:r>
              <a:rPr sz="3600" spc="-4" dirty="0" smtClean="0"/>
              <a:t>Goals</a:t>
            </a:r>
            <a:r>
              <a:rPr sz="3600" spc="-11" dirty="0" smtClean="0"/>
              <a:t> </a:t>
            </a:r>
            <a:r>
              <a:rPr sz="3600" spc="-4" dirty="0"/>
              <a:t>of </a:t>
            </a:r>
            <a:r>
              <a:rPr sz="3600" spc="-23" dirty="0"/>
              <a:t>Treatment:</a:t>
            </a:r>
            <a:r>
              <a:rPr sz="3600" spc="-11" dirty="0"/>
              <a:t> </a:t>
            </a:r>
            <a:r>
              <a:rPr sz="3600" spc="-4" dirty="0"/>
              <a:t>1.</a:t>
            </a:r>
            <a:r>
              <a:rPr sz="3600" dirty="0"/>
              <a:t> </a:t>
            </a:r>
            <a:r>
              <a:rPr sz="3600" spc="-4" dirty="0">
                <a:solidFill>
                  <a:srgbClr val="FF0000"/>
                </a:solidFill>
              </a:rPr>
              <a:t>preserve</a:t>
            </a:r>
            <a:r>
              <a:rPr sz="3600" spc="-8" dirty="0">
                <a:solidFill>
                  <a:srgbClr val="FF0000"/>
                </a:solidFill>
              </a:rPr>
              <a:t> </a:t>
            </a:r>
            <a:r>
              <a:rPr sz="3600" dirty="0">
                <a:solidFill>
                  <a:srgbClr val="FF0000"/>
                </a:solidFill>
              </a:rPr>
              <a:t>renal </a:t>
            </a:r>
            <a:r>
              <a:rPr sz="3600" spc="4" dirty="0">
                <a:solidFill>
                  <a:srgbClr val="FF0000"/>
                </a:solidFill>
              </a:rPr>
              <a:t> </a:t>
            </a:r>
            <a:r>
              <a:rPr sz="3600" spc="-4" dirty="0">
                <a:solidFill>
                  <a:srgbClr val="FF0000"/>
                </a:solidFill>
              </a:rPr>
              <a:t>function</a:t>
            </a:r>
            <a:r>
              <a:rPr sz="3600" spc="-4" dirty="0"/>
              <a:t>, 2. </a:t>
            </a:r>
            <a:r>
              <a:rPr sz="3600" dirty="0">
                <a:solidFill>
                  <a:srgbClr val="00B050"/>
                </a:solidFill>
              </a:rPr>
              <a:t>reduce </a:t>
            </a:r>
            <a:r>
              <a:rPr sz="3600" spc="-4" dirty="0">
                <a:solidFill>
                  <a:srgbClr val="00B050"/>
                </a:solidFill>
              </a:rPr>
              <a:t>complications such </a:t>
            </a:r>
            <a:r>
              <a:rPr sz="3600" dirty="0">
                <a:solidFill>
                  <a:srgbClr val="00B050"/>
                </a:solidFill>
              </a:rPr>
              <a:t>as </a:t>
            </a:r>
            <a:r>
              <a:rPr sz="3600" spc="-675" dirty="0">
                <a:solidFill>
                  <a:srgbClr val="00B050"/>
                </a:solidFill>
              </a:rPr>
              <a:t> </a:t>
            </a:r>
            <a:r>
              <a:rPr sz="3600" spc="-4" dirty="0">
                <a:solidFill>
                  <a:srgbClr val="00B050"/>
                </a:solidFill>
              </a:rPr>
              <a:t>urinary</a:t>
            </a:r>
            <a:r>
              <a:rPr sz="3600" spc="8" dirty="0">
                <a:solidFill>
                  <a:srgbClr val="00B050"/>
                </a:solidFill>
              </a:rPr>
              <a:t> </a:t>
            </a:r>
            <a:r>
              <a:rPr sz="3600" spc="-4" dirty="0">
                <a:solidFill>
                  <a:srgbClr val="00B050"/>
                </a:solidFill>
              </a:rPr>
              <a:t>incontinence</a:t>
            </a:r>
            <a:r>
              <a:rPr sz="3600" spc="-4" dirty="0"/>
              <a:t>,</a:t>
            </a:r>
            <a:r>
              <a:rPr sz="3600" spc="11" dirty="0"/>
              <a:t> </a:t>
            </a:r>
            <a:r>
              <a:rPr sz="3600" spc="-15" dirty="0">
                <a:solidFill>
                  <a:srgbClr val="7030A0"/>
                </a:solidFill>
              </a:rPr>
              <a:t>UTI’s</a:t>
            </a:r>
            <a:r>
              <a:rPr sz="3600" spc="-15" dirty="0"/>
              <a:t>,</a:t>
            </a:r>
            <a:r>
              <a:rPr sz="3600" spc="11" dirty="0"/>
              <a:t> </a:t>
            </a:r>
            <a:r>
              <a:rPr sz="3600" spc="-4" dirty="0">
                <a:solidFill>
                  <a:srgbClr val="00B0F0"/>
                </a:solidFill>
              </a:rPr>
              <a:t>renal/bladder </a:t>
            </a:r>
            <a:r>
              <a:rPr sz="3600" spc="-675" dirty="0">
                <a:solidFill>
                  <a:srgbClr val="00B0F0"/>
                </a:solidFill>
              </a:rPr>
              <a:t> </a:t>
            </a:r>
            <a:r>
              <a:rPr sz="3600" spc="-4" dirty="0">
                <a:solidFill>
                  <a:srgbClr val="00B0F0"/>
                </a:solidFill>
              </a:rPr>
              <a:t>stones</a:t>
            </a:r>
            <a:r>
              <a:rPr sz="3600" spc="-4" dirty="0"/>
              <a:t>;</a:t>
            </a:r>
            <a:r>
              <a:rPr sz="3600" spc="-11" dirty="0"/>
              <a:t> </a:t>
            </a:r>
            <a:r>
              <a:rPr sz="3600" spc="-4" dirty="0"/>
              <a:t>3.</a:t>
            </a:r>
            <a:r>
              <a:rPr sz="3600" dirty="0"/>
              <a:t> </a:t>
            </a:r>
            <a:r>
              <a:rPr sz="3600" spc="-4" dirty="0">
                <a:solidFill>
                  <a:schemeClr val="accent6">
                    <a:lumMod val="50000"/>
                  </a:schemeClr>
                </a:solidFill>
              </a:rPr>
              <a:t>providing</a:t>
            </a:r>
            <a:r>
              <a:rPr sz="3600" spc="4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3600" dirty="0">
                <a:solidFill>
                  <a:schemeClr val="accent6">
                    <a:lumMod val="50000"/>
                  </a:schemeClr>
                </a:solidFill>
              </a:rPr>
              <a:t>an</a:t>
            </a:r>
            <a:r>
              <a:rPr sz="3600" spc="-4" dirty="0">
                <a:solidFill>
                  <a:schemeClr val="accent6">
                    <a:lumMod val="50000"/>
                  </a:schemeClr>
                </a:solidFill>
              </a:rPr>
              <a:t> acceptable </a:t>
            </a:r>
            <a:r>
              <a:rPr sz="3600" dirty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sz="3600" spc="4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3600" spc="-4" dirty="0">
                <a:solidFill>
                  <a:schemeClr val="accent6">
                    <a:lumMod val="50000"/>
                  </a:schemeClr>
                </a:solidFill>
              </a:rPr>
              <a:t>realistic</a:t>
            </a:r>
            <a:r>
              <a:rPr sz="3600" spc="-1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3600" dirty="0">
                <a:solidFill>
                  <a:schemeClr val="accent6">
                    <a:lumMod val="50000"/>
                  </a:schemeClr>
                </a:solidFill>
              </a:rPr>
              <a:t>means</a:t>
            </a:r>
            <a:r>
              <a:rPr sz="3600" spc="-8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3600" spc="-4" dirty="0">
                <a:solidFill>
                  <a:schemeClr val="accent6">
                    <a:lumMod val="50000"/>
                  </a:schemeClr>
                </a:solidFill>
              </a:rPr>
              <a:t>for</a:t>
            </a:r>
            <a:r>
              <a:rPr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3600" spc="-4" dirty="0">
                <a:solidFill>
                  <a:schemeClr val="accent6">
                    <a:lumMod val="50000"/>
                  </a:schemeClr>
                </a:solidFill>
              </a:rPr>
              <a:t>urinary</a:t>
            </a:r>
            <a:r>
              <a:rPr sz="3600" spc="-8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sz="3600" spc="-4" dirty="0">
                <a:solidFill>
                  <a:schemeClr val="accent6">
                    <a:lumMod val="50000"/>
                  </a:schemeClr>
                </a:solidFill>
              </a:rPr>
              <a:t>drainage</a:t>
            </a:r>
          </a:p>
        </p:txBody>
      </p:sp>
    </p:spTree>
    <p:extLst>
      <p:ext uri="{BB962C8B-B14F-4D97-AF65-F5344CB8AC3E}">
        <p14:creationId xmlns:p14="http://schemas.microsoft.com/office/powerpoint/2010/main" val="4339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47"/>
            <a:ext cx="4062845" cy="3279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5" y="3264902"/>
            <a:ext cx="4038330" cy="35784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29" y="1"/>
            <a:ext cx="4433455" cy="3543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54" y="3599729"/>
            <a:ext cx="3616630" cy="33007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0263" y="1077933"/>
            <a:ext cx="6913025" cy="472786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44" y="3264903"/>
            <a:ext cx="4727864" cy="3633475"/>
          </a:xfrm>
        </p:spPr>
      </p:pic>
    </p:spTree>
    <p:extLst>
      <p:ext uri="{BB962C8B-B14F-4D97-AF65-F5344CB8AC3E}">
        <p14:creationId xmlns:p14="http://schemas.microsoft.com/office/powerpoint/2010/main" val="421628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"/>
            <a:ext cx="7848600" cy="612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9600" y="5540514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Patterns of Lower Urinary Tract Dysfunction Following Neurological Disease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5000" y="6396336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>
                <a:solidFill>
                  <a:schemeClr val="bg1"/>
                </a:solidFill>
              </a:rPr>
              <a:t>Panicker</a:t>
            </a:r>
            <a:r>
              <a:rPr lang="en-US" sz="1200" b="1" i="1" dirty="0">
                <a:solidFill>
                  <a:schemeClr val="bg1"/>
                </a:solidFill>
              </a:rPr>
              <a:t>, J.N., Fowler, C.J., Kessler, T.M., 2015. Lower urinary tract</a:t>
            </a:r>
            <a:r>
              <a:rPr lang="fa-IR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>
                <a:solidFill>
                  <a:schemeClr val="bg1"/>
                </a:solidFill>
              </a:rPr>
              <a:t>dysfunction in the neurological patient: clinical assessment and management. Lancet </a:t>
            </a:r>
            <a:r>
              <a:rPr lang="en-US" sz="1200" b="1" i="1" dirty="0" err="1">
                <a:solidFill>
                  <a:schemeClr val="bg1"/>
                </a:solidFill>
              </a:rPr>
              <a:t>Neurol</a:t>
            </a:r>
            <a:r>
              <a:rPr lang="en-US" sz="1200" b="1" i="1" dirty="0">
                <a:solidFill>
                  <a:schemeClr val="bg1"/>
                </a:solidFill>
              </a:rPr>
              <a:t> 14[7], 720–732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4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t="17355" r="16522"/>
          <a:stretch/>
        </p:blipFill>
        <p:spPr bwMode="auto">
          <a:xfrm>
            <a:off x="1600200" y="1905000"/>
            <a:ext cx="2514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352800" y="228600"/>
            <a:ext cx="5181600" cy="16002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Suprapontine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lesion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0086"/>
                </a:solidFill>
              </a:rPr>
              <a:t>• History: </a:t>
            </a:r>
            <a:r>
              <a:rPr lang="en-US" dirty="0">
                <a:solidFill>
                  <a:srgbClr val="000086"/>
                </a:solidFill>
              </a:rPr>
              <a:t>predominantly storage symptoms</a:t>
            </a:r>
          </a:p>
          <a:p>
            <a:r>
              <a:rPr lang="en-US" b="1" dirty="0">
                <a:solidFill>
                  <a:srgbClr val="000086"/>
                </a:solidFill>
              </a:rPr>
              <a:t>• Ultrasound: </a:t>
            </a:r>
            <a:r>
              <a:rPr lang="en-US" dirty="0">
                <a:solidFill>
                  <a:srgbClr val="000086"/>
                </a:solidFill>
              </a:rPr>
              <a:t>insignificant PVR urine volume</a:t>
            </a:r>
          </a:p>
          <a:p>
            <a:r>
              <a:rPr lang="en-US" b="1" dirty="0">
                <a:solidFill>
                  <a:srgbClr val="000086"/>
                </a:solidFill>
              </a:rPr>
              <a:t>• </a:t>
            </a:r>
            <a:r>
              <a:rPr lang="en-US" b="1" dirty="0" err="1">
                <a:solidFill>
                  <a:srgbClr val="000086"/>
                </a:solidFill>
              </a:rPr>
              <a:t>Urodynamics</a:t>
            </a:r>
            <a:r>
              <a:rPr lang="en-US" b="1" dirty="0">
                <a:solidFill>
                  <a:srgbClr val="000086"/>
                </a:solidFill>
              </a:rPr>
              <a:t>: </a:t>
            </a:r>
            <a:r>
              <a:rPr lang="en-US" dirty="0">
                <a:solidFill>
                  <a:srgbClr val="000086"/>
                </a:solidFill>
              </a:rPr>
              <a:t>detrusor </a:t>
            </a:r>
            <a:r>
              <a:rPr lang="en-US" dirty="0" err="1">
                <a:solidFill>
                  <a:srgbClr val="000086"/>
                </a:solidFill>
              </a:rPr>
              <a:t>overactivity</a:t>
            </a:r>
            <a:endParaRPr lang="en-US" dirty="0">
              <a:solidFill>
                <a:srgbClr val="000086"/>
              </a:solidFill>
            </a:endParaRPr>
          </a:p>
        </p:txBody>
      </p:sp>
      <p:sp>
        <p:nvSpPr>
          <p:cNvPr id="4" name="Chord 3"/>
          <p:cNvSpPr/>
          <p:nvPr/>
        </p:nvSpPr>
        <p:spPr>
          <a:xfrm rot="5400000">
            <a:off x="8686800" y="1905000"/>
            <a:ext cx="1600200" cy="1600200"/>
          </a:xfrm>
          <a:prstGeom prst="chord">
            <a:avLst>
              <a:gd name="adj1" fmla="val 708266"/>
              <a:gd name="adj2" fmla="val 20917296"/>
            </a:avLst>
          </a:prstGeom>
          <a:noFill/>
          <a:ln w="114300">
            <a:solidFill>
              <a:srgbClr val="00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4" idx="0"/>
            <a:endCxn id="4" idx="1"/>
          </p:cNvCxnSpPr>
          <p:nvPr/>
        </p:nvCxnSpPr>
        <p:spPr>
          <a:xfrm>
            <a:off x="9323222" y="3488279"/>
            <a:ext cx="321528" cy="1196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629510" y="3406383"/>
            <a:ext cx="0" cy="647943"/>
          </a:xfrm>
          <a:prstGeom prst="line">
            <a:avLst/>
          </a:prstGeom>
          <a:ln w="38100">
            <a:solidFill>
              <a:srgbClr val="00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296400" y="3429001"/>
            <a:ext cx="0" cy="625325"/>
          </a:xfrm>
          <a:prstGeom prst="line">
            <a:avLst/>
          </a:prstGeom>
          <a:ln w="38100">
            <a:solidFill>
              <a:srgbClr val="00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915400" y="3699146"/>
            <a:ext cx="304800" cy="26325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23120" y="3699146"/>
            <a:ext cx="304800" cy="26325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86801" y="2438400"/>
            <a:ext cx="1693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86"/>
                </a:solidFill>
                <a:latin typeface="+mj-lt"/>
              </a:rPr>
              <a:t>Overactive</a:t>
            </a:r>
            <a:endParaRPr lang="en-US" b="1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34401" y="4048780"/>
            <a:ext cx="1810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Monotype Corsiva"/>
              </a:rPr>
              <a:t>Normoactive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267200" y="1905001"/>
            <a:ext cx="4038600" cy="2587943"/>
          </a:xfrm>
          <a:prstGeom prst="round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C00000"/>
                </a:solidFill>
              </a:rPr>
              <a:t>Suprapontine</a:t>
            </a:r>
            <a:r>
              <a:rPr lang="en-US" b="1" i="1" dirty="0">
                <a:solidFill>
                  <a:srgbClr val="C00000"/>
                </a:solidFill>
              </a:rPr>
              <a:t> lesions </a:t>
            </a:r>
            <a:r>
              <a:rPr lang="en-US" sz="1600" b="1" i="1" dirty="0">
                <a:solidFill>
                  <a:srgbClr val="000086"/>
                </a:solidFill>
              </a:rPr>
              <a:t>affect the ability of the bladder to store urine because of reduced bladder wall compliance and spontaneous involuntary contractions of the detrusor, termed </a:t>
            </a:r>
            <a:r>
              <a:rPr lang="en-US" sz="1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detrusor </a:t>
            </a:r>
            <a:r>
              <a:rPr lang="en-US" sz="16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overactivity</a:t>
            </a:r>
            <a:r>
              <a:rPr lang="en-US" sz="1600" b="1" i="1" dirty="0">
                <a:solidFill>
                  <a:srgbClr val="000086"/>
                </a:solidFill>
              </a:rPr>
              <a:t>. </a:t>
            </a:r>
          </a:p>
          <a:p>
            <a:endParaRPr lang="en-US" sz="1600" b="1" i="1" dirty="0">
              <a:solidFill>
                <a:srgbClr val="000086"/>
              </a:solidFill>
            </a:endParaRPr>
          </a:p>
          <a:p>
            <a:r>
              <a:rPr lang="en-US" sz="1600" b="1" i="1" dirty="0">
                <a:solidFill>
                  <a:srgbClr val="000086"/>
                </a:solidFill>
              </a:rPr>
              <a:t>Urinary incontinence following neurologic disease is most commonly due to detrusor </a:t>
            </a:r>
            <a:r>
              <a:rPr lang="en-US" sz="1600" b="1" i="1" dirty="0" err="1">
                <a:solidFill>
                  <a:srgbClr val="000086"/>
                </a:solidFill>
              </a:rPr>
              <a:t>overactivity</a:t>
            </a:r>
            <a:r>
              <a:rPr lang="en-US" sz="1600" b="1" i="1" dirty="0">
                <a:solidFill>
                  <a:srgbClr val="000086"/>
                </a:solidFill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05000" y="6396336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>
                <a:solidFill>
                  <a:schemeClr val="bg1"/>
                </a:solidFill>
              </a:rPr>
              <a:t>Panicker</a:t>
            </a:r>
            <a:r>
              <a:rPr lang="en-US" sz="1200" b="1" i="1" dirty="0">
                <a:solidFill>
                  <a:schemeClr val="bg1"/>
                </a:solidFill>
              </a:rPr>
              <a:t>, J.N., Fowler, C.J., Kessler, T.M., 2015. Lower urinary tract</a:t>
            </a:r>
            <a:r>
              <a:rPr lang="fa-IR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>
                <a:solidFill>
                  <a:schemeClr val="bg1"/>
                </a:solidFill>
              </a:rPr>
              <a:t>dysfunction in the neurological patient: clinical assessment and management. Lancet </a:t>
            </a:r>
            <a:r>
              <a:rPr lang="en-US" sz="1200" b="1" i="1" dirty="0" err="1">
                <a:solidFill>
                  <a:schemeClr val="bg1"/>
                </a:solidFill>
              </a:rPr>
              <a:t>Neurol</a:t>
            </a:r>
            <a:r>
              <a:rPr lang="en-US" sz="1200" b="1" i="1" dirty="0">
                <a:solidFill>
                  <a:schemeClr val="bg1"/>
                </a:solidFill>
              </a:rPr>
              <a:t> 14[7], 720–732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24201" y="228600"/>
            <a:ext cx="5829299" cy="16002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Spinal (</a:t>
            </a:r>
            <a:r>
              <a:rPr lang="en-US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infrapontine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suprasacral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lesion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0086"/>
                </a:solidFill>
              </a:rPr>
              <a:t>• History: both storage and voiding symptoms</a:t>
            </a:r>
          </a:p>
          <a:p>
            <a:r>
              <a:rPr lang="en-US" b="1" dirty="0">
                <a:solidFill>
                  <a:srgbClr val="000086"/>
                </a:solidFill>
              </a:rPr>
              <a:t>• Ultrasound: PVR urine volume usually raised</a:t>
            </a:r>
          </a:p>
          <a:p>
            <a:r>
              <a:rPr lang="en-US" b="1" dirty="0">
                <a:solidFill>
                  <a:srgbClr val="000086"/>
                </a:solidFill>
              </a:rPr>
              <a:t>• </a:t>
            </a:r>
            <a:r>
              <a:rPr lang="en-US" b="1" dirty="0" err="1">
                <a:solidFill>
                  <a:srgbClr val="000086"/>
                </a:solidFill>
              </a:rPr>
              <a:t>Urodynamics</a:t>
            </a:r>
            <a:r>
              <a:rPr lang="en-US" b="1" dirty="0">
                <a:solidFill>
                  <a:srgbClr val="000086"/>
                </a:solidFill>
              </a:rPr>
              <a:t>: detrusor </a:t>
            </a:r>
            <a:r>
              <a:rPr lang="en-US" b="1" dirty="0" err="1">
                <a:solidFill>
                  <a:srgbClr val="000086"/>
                </a:solidFill>
              </a:rPr>
              <a:t>overactivity</a:t>
            </a:r>
            <a:r>
              <a:rPr lang="en-US" b="1" dirty="0">
                <a:solidFill>
                  <a:srgbClr val="000086"/>
                </a:solidFill>
              </a:rPr>
              <a:t>, detrusor–sphincter </a:t>
            </a:r>
            <a:r>
              <a:rPr lang="en-US" b="1" dirty="0" err="1">
                <a:solidFill>
                  <a:srgbClr val="000086"/>
                </a:solidFill>
              </a:rPr>
              <a:t>dyssynergia</a:t>
            </a:r>
            <a:endParaRPr lang="en-US" dirty="0">
              <a:solidFill>
                <a:srgbClr val="000086"/>
              </a:solidFill>
            </a:endParaRPr>
          </a:p>
        </p:txBody>
      </p:sp>
      <p:sp>
        <p:nvSpPr>
          <p:cNvPr id="4" name="Chord 3"/>
          <p:cNvSpPr/>
          <p:nvPr/>
        </p:nvSpPr>
        <p:spPr>
          <a:xfrm rot="5400000">
            <a:off x="8686800" y="1905000"/>
            <a:ext cx="1600200" cy="1600200"/>
          </a:xfrm>
          <a:prstGeom prst="chord">
            <a:avLst>
              <a:gd name="adj1" fmla="val 708266"/>
              <a:gd name="adj2" fmla="val 20917296"/>
            </a:avLst>
          </a:prstGeom>
          <a:noFill/>
          <a:ln w="114300">
            <a:solidFill>
              <a:srgbClr val="00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4" idx="0"/>
            <a:endCxn id="4" idx="1"/>
          </p:cNvCxnSpPr>
          <p:nvPr/>
        </p:nvCxnSpPr>
        <p:spPr>
          <a:xfrm>
            <a:off x="9323222" y="3488279"/>
            <a:ext cx="321528" cy="1196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629510" y="3406383"/>
            <a:ext cx="0" cy="647943"/>
          </a:xfrm>
          <a:prstGeom prst="line">
            <a:avLst/>
          </a:prstGeom>
          <a:ln w="38100">
            <a:solidFill>
              <a:srgbClr val="00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296400" y="3429001"/>
            <a:ext cx="0" cy="625325"/>
          </a:xfrm>
          <a:prstGeom prst="line">
            <a:avLst/>
          </a:prstGeom>
          <a:ln w="38100">
            <a:solidFill>
              <a:srgbClr val="00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686800" y="3505201"/>
            <a:ext cx="533400" cy="5491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23120" y="3505202"/>
            <a:ext cx="507692" cy="54912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86801" y="2438400"/>
            <a:ext cx="1693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86"/>
                </a:solidFill>
                <a:latin typeface="+mj-lt"/>
              </a:rPr>
              <a:t>Overactive</a:t>
            </a:r>
            <a:endParaRPr lang="en-US" b="1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610600" y="4048780"/>
            <a:ext cx="154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Monotype Corsiva"/>
              </a:rPr>
              <a:t>Overactive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r="8311"/>
          <a:stretch/>
        </p:blipFill>
        <p:spPr bwMode="auto">
          <a:xfrm>
            <a:off x="1617610" y="1905001"/>
            <a:ext cx="226859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038600" y="1984058"/>
            <a:ext cx="4419600" cy="3984069"/>
          </a:xfrm>
          <a:prstGeom prst="round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000086"/>
                </a:solidFill>
              </a:rPr>
              <a:t>Injury to the </a:t>
            </a:r>
            <a:r>
              <a:rPr lang="en-US" sz="2000" b="1" i="1" dirty="0" err="1">
                <a:solidFill>
                  <a:srgbClr val="C00000"/>
                </a:solidFill>
              </a:rPr>
              <a:t>Suprasacral</a:t>
            </a:r>
            <a:r>
              <a:rPr lang="en-US" sz="2000" b="1" i="1" dirty="0">
                <a:solidFill>
                  <a:srgbClr val="C00000"/>
                </a:solidFill>
              </a:rPr>
              <a:t> pathways </a:t>
            </a:r>
            <a:r>
              <a:rPr lang="en-US" sz="1600" b="1" i="1" dirty="0">
                <a:solidFill>
                  <a:srgbClr val="000086"/>
                </a:solidFill>
              </a:rPr>
              <a:t>in the spinal cord also results in storage dysfunction. </a:t>
            </a:r>
          </a:p>
          <a:p>
            <a:endParaRPr lang="en-US" sz="1600" b="1" i="1" dirty="0">
              <a:solidFill>
                <a:srgbClr val="000086"/>
              </a:solidFill>
            </a:endParaRPr>
          </a:p>
          <a:p>
            <a:r>
              <a:rPr lang="en-US" sz="1600" b="1" i="1" dirty="0">
                <a:solidFill>
                  <a:srgbClr val="000086"/>
                </a:solidFill>
              </a:rPr>
              <a:t>Additionally, the normally coordinated activity between the detrusor and urethral sphincters during voiding becomes impaired, and the detrusor and urethral sphincters contract simultaneously, a condition termed </a:t>
            </a:r>
            <a:r>
              <a:rPr lang="en-US" sz="1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Detrusor Sphincter </a:t>
            </a:r>
            <a:r>
              <a:rPr lang="en-US" sz="16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Dyssynergia</a:t>
            </a:r>
            <a:r>
              <a:rPr lang="en-US" sz="1600" b="1" i="1" dirty="0">
                <a:solidFill>
                  <a:srgbClr val="000086"/>
                </a:solidFill>
              </a:rPr>
              <a:t>. </a:t>
            </a:r>
          </a:p>
          <a:p>
            <a:endParaRPr lang="en-US" sz="1600" b="1" i="1" dirty="0">
              <a:solidFill>
                <a:srgbClr val="000086"/>
              </a:solidFill>
            </a:endParaRPr>
          </a:p>
          <a:p>
            <a:r>
              <a:rPr lang="en-US" sz="1600" b="1" i="1" dirty="0">
                <a:solidFill>
                  <a:srgbClr val="000086"/>
                </a:solidFill>
              </a:rPr>
              <a:t>Voiding dysfunction results in incomplete</a:t>
            </a:r>
          </a:p>
          <a:p>
            <a:r>
              <a:rPr lang="en-US" sz="1600" b="1" i="1" dirty="0">
                <a:solidFill>
                  <a:srgbClr val="000086"/>
                </a:solidFill>
              </a:rPr>
              <a:t>emptying of the bladder and urinary retention.</a:t>
            </a:r>
            <a:endParaRPr lang="en-US" sz="1400" b="1" i="1" dirty="0">
              <a:solidFill>
                <a:srgbClr val="00008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05000" y="6396336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>
                <a:solidFill>
                  <a:schemeClr val="bg1"/>
                </a:solidFill>
              </a:rPr>
              <a:t>Panicker</a:t>
            </a:r>
            <a:r>
              <a:rPr lang="en-US" sz="1200" b="1" i="1" dirty="0">
                <a:solidFill>
                  <a:schemeClr val="bg1"/>
                </a:solidFill>
              </a:rPr>
              <a:t>, J.N., Fowler, C.J., Kessler, T.M., 2015. Lower urinary tract</a:t>
            </a:r>
            <a:r>
              <a:rPr lang="fa-IR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>
                <a:solidFill>
                  <a:schemeClr val="bg1"/>
                </a:solidFill>
              </a:rPr>
              <a:t>dysfunction in the neurological patient: clinical assessment and management. Lancet </a:t>
            </a:r>
            <a:r>
              <a:rPr lang="en-US" sz="1200" b="1" i="1" dirty="0" err="1">
                <a:solidFill>
                  <a:schemeClr val="bg1"/>
                </a:solidFill>
              </a:rPr>
              <a:t>Neurol</a:t>
            </a:r>
            <a:r>
              <a:rPr lang="en-US" sz="1200" b="1" i="1" dirty="0">
                <a:solidFill>
                  <a:schemeClr val="bg1"/>
                </a:solidFill>
              </a:rPr>
              <a:t> 14[7], 720–732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52800" y="228600"/>
            <a:ext cx="5181600" cy="16002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Sacral–</a:t>
            </a:r>
            <a:r>
              <a:rPr lang="en-US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infrasacral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lesion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0086"/>
                </a:solidFill>
              </a:rPr>
              <a:t>• History: predominantly voiding symptoms</a:t>
            </a:r>
          </a:p>
          <a:p>
            <a:r>
              <a:rPr lang="en-US" b="1" dirty="0">
                <a:solidFill>
                  <a:srgbClr val="000086"/>
                </a:solidFill>
              </a:rPr>
              <a:t>• Ultrasound: PVR urine volume raised</a:t>
            </a:r>
          </a:p>
          <a:p>
            <a:r>
              <a:rPr lang="en-US" b="1" dirty="0">
                <a:solidFill>
                  <a:srgbClr val="000086"/>
                </a:solidFill>
              </a:rPr>
              <a:t>• </a:t>
            </a:r>
            <a:r>
              <a:rPr lang="en-US" b="1" dirty="0" err="1">
                <a:solidFill>
                  <a:srgbClr val="000086"/>
                </a:solidFill>
              </a:rPr>
              <a:t>Urodynamics</a:t>
            </a:r>
            <a:r>
              <a:rPr lang="en-US" b="1" dirty="0">
                <a:solidFill>
                  <a:srgbClr val="000086"/>
                </a:solidFill>
              </a:rPr>
              <a:t>: </a:t>
            </a:r>
            <a:r>
              <a:rPr lang="en-US" b="1" dirty="0" err="1">
                <a:solidFill>
                  <a:srgbClr val="000086"/>
                </a:solidFill>
              </a:rPr>
              <a:t>hypocontractile</a:t>
            </a:r>
            <a:r>
              <a:rPr lang="en-US" b="1" dirty="0">
                <a:solidFill>
                  <a:srgbClr val="000086"/>
                </a:solidFill>
              </a:rPr>
              <a:t> </a:t>
            </a:r>
            <a:r>
              <a:rPr lang="en-US" b="1" dirty="0" err="1">
                <a:solidFill>
                  <a:srgbClr val="000086"/>
                </a:solidFill>
              </a:rPr>
              <a:t>oracontractile</a:t>
            </a:r>
            <a:r>
              <a:rPr lang="en-US" b="1" dirty="0">
                <a:solidFill>
                  <a:srgbClr val="000086"/>
                </a:solidFill>
              </a:rPr>
              <a:t> detrusor</a:t>
            </a:r>
            <a:endParaRPr lang="en-US" dirty="0">
              <a:solidFill>
                <a:srgbClr val="000086"/>
              </a:solidFill>
            </a:endParaRPr>
          </a:p>
        </p:txBody>
      </p:sp>
      <p:sp>
        <p:nvSpPr>
          <p:cNvPr id="4" name="Chord 3"/>
          <p:cNvSpPr/>
          <p:nvPr/>
        </p:nvSpPr>
        <p:spPr>
          <a:xfrm rot="5400000">
            <a:off x="8915400" y="762000"/>
            <a:ext cx="1600200" cy="1600200"/>
          </a:xfrm>
          <a:prstGeom prst="chord">
            <a:avLst>
              <a:gd name="adj1" fmla="val 708266"/>
              <a:gd name="adj2" fmla="val 20917296"/>
            </a:avLst>
          </a:prstGeom>
          <a:noFill/>
          <a:ln w="28575">
            <a:solidFill>
              <a:srgbClr val="00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4" idx="0"/>
            <a:endCxn id="4" idx="1"/>
          </p:cNvCxnSpPr>
          <p:nvPr/>
        </p:nvCxnSpPr>
        <p:spPr>
          <a:xfrm>
            <a:off x="9551822" y="2345279"/>
            <a:ext cx="321528" cy="1196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4" idx="1"/>
          </p:cNvCxnSpPr>
          <p:nvPr/>
        </p:nvCxnSpPr>
        <p:spPr>
          <a:xfrm flipH="1">
            <a:off x="9858110" y="2346476"/>
            <a:ext cx="15240" cy="625325"/>
          </a:xfrm>
          <a:prstGeom prst="line">
            <a:avLst/>
          </a:prstGeom>
          <a:ln w="28575">
            <a:solidFill>
              <a:srgbClr val="00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" idx="0"/>
          </p:cNvCxnSpPr>
          <p:nvPr/>
        </p:nvCxnSpPr>
        <p:spPr>
          <a:xfrm>
            <a:off x="9551822" y="2345280"/>
            <a:ext cx="0" cy="626521"/>
          </a:xfrm>
          <a:prstGeom prst="line">
            <a:avLst/>
          </a:prstGeom>
          <a:ln w="28575">
            <a:solidFill>
              <a:srgbClr val="00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9220200" y="2514601"/>
            <a:ext cx="304800" cy="26325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06000" y="2514600"/>
            <a:ext cx="304800" cy="26325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763001" y="1295400"/>
            <a:ext cx="1900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86"/>
                </a:solidFill>
                <a:latin typeface="+mj-lt"/>
              </a:rPr>
              <a:t>Underactive</a:t>
            </a:r>
            <a:endParaRPr lang="en-US" b="1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63001" y="2829580"/>
            <a:ext cx="1810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Monotype Corsiva"/>
              </a:rPr>
              <a:t>Normoactive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Chord 11"/>
          <p:cNvSpPr/>
          <p:nvPr/>
        </p:nvSpPr>
        <p:spPr>
          <a:xfrm rot="5400000">
            <a:off x="8915400" y="3429000"/>
            <a:ext cx="1600200" cy="1600200"/>
          </a:xfrm>
          <a:prstGeom prst="chord">
            <a:avLst>
              <a:gd name="adj1" fmla="val 708266"/>
              <a:gd name="adj2" fmla="val 20917296"/>
            </a:avLst>
          </a:prstGeom>
          <a:noFill/>
          <a:ln w="28575">
            <a:solidFill>
              <a:srgbClr val="00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2" idx="1"/>
          </p:cNvCxnSpPr>
          <p:nvPr/>
        </p:nvCxnSpPr>
        <p:spPr>
          <a:xfrm>
            <a:off x="9873350" y="5013476"/>
            <a:ext cx="0" cy="625325"/>
          </a:xfrm>
          <a:prstGeom prst="line">
            <a:avLst/>
          </a:prstGeom>
          <a:ln w="28575">
            <a:solidFill>
              <a:srgbClr val="00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525000" y="5029201"/>
            <a:ext cx="0" cy="626521"/>
          </a:xfrm>
          <a:prstGeom prst="line">
            <a:avLst/>
          </a:prstGeom>
          <a:ln w="28575">
            <a:solidFill>
              <a:srgbClr val="00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9296400" y="5257800"/>
            <a:ext cx="152400" cy="152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763001" y="3972580"/>
            <a:ext cx="1900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86"/>
                </a:solidFill>
                <a:latin typeface="+mj-lt"/>
              </a:rPr>
              <a:t>Underactive</a:t>
            </a:r>
            <a:endParaRPr lang="en-US" b="1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832986" y="5572780"/>
            <a:ext cx="1900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Underactive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982200" y="5257800"/>
            <a:ext cx="152400" cy="152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1153"/>
          <a:stretch/>
        </p:blipFill>
        <p:spPr bwMode="auto">
          <a:xfrm>
            <a:off x="1600200" y="1933576"/>
            <a:ext cx="228600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9525000" y="5104204"/>
            <a:ext cx="321528" cy="1196"/>
          </a:xfrm>
          <a:prstGeom prst="line">
            <a:avLst/>
          </a:prstGeom>
          <a:ln w="457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038600" y="1984058"/>
            <a:ext cx="4419600" cy="1804749"/>
          </a:xfrm>
          <a:prstGeom prst="round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000086"/>
                </a:solidFill>
              </a:rPr>
              <a:t>Injury to the </a:t>
            </a:r>
            <a:r>
              <a:rPr lang="en-US" sz="1600" b="1" i="1" dirty="0" err="1">
                <a:solidFill>
                  <a:srgbClr val="000086"/>
                </a:solidFill>
              </a:rPr>
              <a:t>conus</a:t>
            </a:r>
            <a:r>
              <a:rPr lang="en-US" sz="1600" b="1" i="1" dirty="0">
                <a:solidFill>
                  <a:srgbClr val="000086"/>
                </a:solidFill>
              </a:rPr>
              <a:t> </a:t>
            </a:r>
            <a:r>
              <a:rPr lang="en-US" sz="1600" b="1" i="1" dirty="0" err="1">
                <a:solidFill>
                  <a:srgbClr val="000086"/>
                </a:solidFill>
              </a:rPr>
              <a:t>medullaris</a:t>
            </a:r>
            <a:r>
              <a:rPr lang="en-US" sz="1600" b="1" i="1" dirty="0">
                <a:solidFill>
                  <a:srgbClr val="000086"/>
                </a:solidFill>
              </a:rPr>
              <a:t>, sacral roots of the </a:t>
            </a:r>
            <a:r>
              <a:rPr lang="en-US" sz="1600" b="1" i="1" dirty="0" err="1">
                <a:solidFill>
                  <a:srgbClr val="000086"/>
                </a:solidFill>
              </a:rPr>
              <a:t>cauda</a:t>
            </a:r>
            <a:r>
              <a:rPr lang="en-US" sz="1600" b="1" i="1" dirty="0">
                <a:solidFill>
                  <a:srgbClr val="000086"/>
                </a:solidFill>
              </a:rPr>
              <a:t> </a:t>
            </a:r>
            <a:r>
              <a:rPr lang="en-US" sz="1600" b="1" i="1" dirty="0" err="1">
                <a:solidFill>
                  <a:srgbClr val="000086"/>
                </a:solidFill>
              </a:rPr>
              <a:t>equina</a:t>
            </a:r>
            <a:r>
              <a:rPr lang="en-US" sz="1600" b="1" i="1" dirty="0">
                <a:solidFill>
                  <a:srgbClr val="000086"/>
                </a:solidFill>
              </a:rPr>
              <a:t>, or peripheral nerves</a:t>
            </a:r>
          </a:p>
          <a:p>
            <a:r>
              <a:rPr lang="en-US" sz="1600" b="1" i="1" dirty="0">
                <a:solidFill>
                  <a:srgbClr val="000086"/>
                </a:solidFill>
              </a:rPr>
              <a:t> -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Sacral–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infrasacral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lesions</a:t>
            </a:r>
            <a:r>
              <a:rPr lang="en-US" sz="2000" b="1" i="1" dirty="0">
                <a:solidFill>
                  <a:srgbClr val="000086"/>
                </a:solidFill>
              </a:rPr>
              <a:t> </a:t>
            </a:r>
            <a:r>
              <a:rPr lang="en-US" sz="1600" b="1" i="1" dirty="0">
                <a:solidFill>
                  <a:srgbClr val="000086"/>
                </a:solidFill>
              </a:rPr>
              <a:t>– results primarily in voiding dysfunction from poorly sustained detrusor contractions or a </a:t>
            </a:r>
            <a:r>
              <a:rPr lang="en-US" sz="1600" b="1" i="1" dirty="0" err="1">
                <a:solidFill>
                  <a:srgbClr val="000086"/>
                </a:solidFill>
              </a:rPr>
              <a:t>nonrelaxing</a:t>
            </a:r>
            <a:r>
              <a:rPr lang="en-US" sz="1600" b="1" i="1" dirty="0">
                <a:solidFill>
                  <a:srgbClr val="000086"/>
                </a:solidFill>
              </a:rPr>
              <a:t> sphincter, or both. </a:t>
            </a:r>
            <a:endParaRPr lang="en-US" sz="1400" b="1" i="1" dirty="0">
              <a:solidFill>
                <a:srgbClr val="00008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05000" y="6396336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>
                <a:solidFill>
                  <a:schemeClr val="bg1"/>
                </a:solidFill>
              </a:rPr>
              <a:t>Panicker</a:t>
            </a:r>
            <a:r>
              <a:rPr lang="en-US" sz="1200" b="1" i="1" dirty="0">
                <a:solidFill>
                  <a:schemeClr val="bg1"/>
                </a:solidFill>
              </a:rPr>
              <a:t>, J.N., Fowler, C.J., Kessler, T.M., 2015. Lower urinary tract</a:t>
            </a:r>
            <a:r>
              <a:rPr lang="fa-IR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>
                <a:solidFill>
                  <a:schemeClr val="bg1"/>
                </a:solidFill>
              </a:rPr>
              <a:t>dysfunction in the neurological patient: clinical assessment and management. Lancet </a:t>
            </a:r>
            <a:r>
              <a:rPr lang="en-US" sz="1200" b="1" i="1" dirty="0" err="1">
                <a:solidFill>
                  <a:schemeClr val="bg1"/>
                </a:solidFill>
              </a:rPr>
              <a:t>Neurol</a:t>
            </a:r>
            <a:r>
              <a:rPr lang="en-US" sz="1200" b="1" i="1" dirty="0">
                <a:solidFill>
                  <a:schemeClr val="bg1"/>
                </a:solidFill>
              </a:rPr>
              <a:t> 14[7], 720–732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8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19352" y="324612"/>
            <a:ext cx="9806151" cy="6155016"/>
            <a:chOff x="417576" y="432815"/>
            <a:chExt cx="8308975" cy="5489575"/>
          </a:xfrm>
          <a:solidFill>
            <a:srgbClr val="0070C0"/>
          </a:solidFill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7576" y="432815"/>
              <a:ext cx="8308848" cy="5489448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400" y="1253214"/>
              <a:ext cx="8069046" cy="3890285"/>
            </a:xfrm>
            <a:prstGeom prst="rect">
              <a:avLst/>
            </a:prstGeom>
            <a:grpFill/>
            <a:ln w="28575">
              <a:solidFill>
                <a:srgbClr val="0070C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0477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1229</Words>
  <Application>Microsoft Office PowerPoint</Application>
  <PresentationFormat>Widescreen</PresentationFormat>
  <Paragraphs>264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Arial MT</vt:lpstr>
      <vt:lpstr>Calibri</vt:lpstr>
      <vt:lpstr>Calibri Light</vt:lpstr>
      <vt:lpstr>Gill Sans MT</vt:lpstr>
      <vt:lpstr>Monotype Corsiva</vt:lpstr>
      <vt:lpstr>Segoe UI Semibold</vt:lpstr>
      <vt:lpstr>Segoe UI Symbol</vt:lpstr>
      <vt:lpstr>Tahoma</vt:lpstr>
      <vt:lpstr>Times New Roman</vt:lpstr>
      <vt:lpstr>Verdana</vt:lpstr>
      <vt:lpstr>Wingdings</vt:lpstr>
      <vt:lpstr>1_Office Theme</vt:lpstr>
      <vt:lpstr>Micturition Phase NLUTD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Traumatic Spinal Cord Injury</vt:lpstr>
      <vt:lpstr>PowerPoint Presentation</vt:lpstr>
      <vt:lpstr>PowerPoint Presentation</vt:lpstr>
      <vt:lpstr>PowerPoint Presentation</vt:lpstr>
      <vt:lpstr>PowerPoint Presentation</vt:lpstr>
      <vt:lpstr>High Detrusor Leak Point Pressure</vt:lpstr>
      <vt:lpstr>PowerPoint Presentation</vt:lpstr>
      <vt:lpstr>Straining     vs        DSD?</vt:lpstr>
      <vt:lpstr>PowerPoint Presentation</vt:lpstr>
      <vt:lpstr>PowerPoint Presentation</vt:lpstr>
      <vt:lpstr>Autonomic Dysreflexia</vt:lpstr>
      <vt:lpstr>Autonomic dysreflexia</vt:lpstr>
      <vt:lpstr>Autonomic dysreflexia</vt:lpstr>
      <vt:lpstr>PowerPoint Presentation</vt:lpstr>
      <vt:lpstr>Management </vt:lpstr>
      <vt:lpstr>Management</vt:lpstr>
      <vt:lpstr>UTI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Coexisting DO,DU</vt:lpstr>
      <vt:lpstr>DU</vt:lpstr>
      <vt:lpstr>Management</vt:lpstr>
      <vt:lpstr>Management</vt:lpstr>
      <vt:lpstr>Conclusion</vt:lpstr>
      <vt:lpstr>Key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Videourodynamics and the neuropathic bladder</dc:title>
  <dc:creator>Dr. Hajebrahimi</dc:creator>
  <cp:lastModifiedBy>Dr. Hajebrahimi</cp:lastModifiedBy>
  <cp:revision>35</cp:revision>
  <dcterms:created xsi:type="dcterms:W3CDTF">2021-05-15T19:21:29Z</dcterms:created>
  <dcterms:modified xsi:type="dcterms:W3CDTF">2021-05-17T18:21:27Z</dcterms:modified>
</cp:coreProperties>
</file>